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538" r:id="rId2"/>
    <p:sldId id="531" r:id="rId3"/>
    <p:sldId id="539" r:id="rId4"/>
    <p:sldId id="540" r:id="rId5"/>
    <p:sldId id="543" r:id="rId6"/>
    <p:sldId id="523" r:id="rId7"/>
    <p:sldId id="541" r:id="rId8"/>
    <p:sldId id="524" r:id="rId9"/>
    <p:sldId id="542" r:id="rId10"/>
    <p:sldId id="522" r:id="rId11"/>
    <p:sldId id="529" r:id="rId12"/>
    <p:sldId id="534" r:id="rId13"/>
    <p:sldId id="535" r:id="rId14"/>
    <p:sldId id="536" r:id="rId15"/>
    <p:sldId id="537" r:id="rId16"/>
    <p:sldId id="544" r:id="rId1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BB59"/>
    <a:srgbClr val="FAC090"/>
    <a:srgbClr val="0A0AC4"/>
    <a:srgbClr val="B9CDE5"/>
    <a:srgbClr val="CCFFFF"/>
    <a:srgbClr val="006600"/>
    <a:srgbClr val="009900"/>
    <a:srgbClr val="0066FF"/>
    <a:srgbClr val="97CBFF"/>
    <a:srgbClr val="DBEEF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7535" autoAdjust="0"/>
    <p:restoredTop sz="94494" autoAdjust="0"/>
  </p:normalViewPr>
  <p:slideViewPr>
    <p:cSldViewPr>
      <p:cViewPr>
        <p:scale>
          <a:sx n="80" d="100"/>
          <a:sy n="80" d="100"/>
        </p:scale>
        <p:origin x="-1416" y="156"/>
      </p:cViewPr>
      <p:guideLst>
        <p:guide orient="horz" pos="2160"/>
        <p:guide pos="2880"/>
      </p:guideLst>
    </p:cSldViewPr>
  </p:slideViewPr>
  <p:outlineViewPr>
    <p:cViewPr>
      <p:scale>
        <a:sx n="33" d="100"/>
        <a:sy n="33" d="100"/>
      </p:scale>
      <p:origin x="0" y="0"/>
    </p:cViewPr>
  </p:outlineViewPr>
  <p:notesTextViewPr>
    <p:cViewPr>
      <p:scale>
        <a:sx n="50" d="100"/>
        <a:sy n="50" d="100"/>
      </p:scale>
      <p:origin x="0" y="0"/>
    </p:cViewPr>
  </p:notesTextViewPr>
  <p:sorterViewPr>
    <p:cViewPr>
      <p:scale>
        <a:sx n="66" d="100"/>
        <a:sy n="66" d="100"/>
      </p:scale>
      <p:origin x="0" y="321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45659" cy="495937"/>
          </a:xfrm>
          <a:prstGeom prst="rect">
            <a:avLst/>
          </a:prstGeom>
        </p:spPr>
        <p:txBody>
          <a:bodyPr vert="horz" lIns="89708" tIns="44853" rIns="89708" bIns="44853" rtlCol="0"/>
          <a:lstStyle>
            <a:lvl1pPr algn="l">
              <a:defRPr sz="1100"/>
            </a:lvl1pPr>
          </a:lstStyle>
          <a:p>
            <a:endParaRPr lang="id-ID"/>
          </a:p>
        </p:txBody>
      </p:sp>
      <p:sp>
        <p:nvSpPr>
          <p:cNvPr id="3" name="Date Placeholder 2"/>
          <p:cNvSpPr>
            <a:spLocks noGrp="1"/>
          </p:cNvSpPr>
          <p:nvPr>
            <p:ph type="dt" sz="quarter" idx="1"/>
          </p:nvPr>
        </p:nvSpPr>
        <p:spPr>
          <a:xfrm>
            <a:off x="3850444" y="4"/>
            <a:ext cx="2945659" cy="495937"/>
          </a:xfrm>
          <a:prstGeom prst="rect">
            <a:avLst/>
          </a:prstGeom>
        </p:spPr>
        <p:txBody>
          <a:bodyPr vert="horz" lIns="89708" tIns="44853" rIns="89708" bIns="44853" rtlCol="0"/>
          <a:lstStyle>
            <a:lvl1pPr algn="r">
              <a:defRPr sz="1100"/>
            </a:lvl1pPr>
          </a:lstStyle>
          <a:p>
            <a:fld id="{D4D1C0BE-CC0B-424B-81A3-C96A7E17765C}" type="datetimeFigureOut">
              <a:rPr lang="id-ID" smtClean="0"/>
              <a:pPr/>
              <a:t>21/10/2015</a:t>
            </a:fld>
            <a:endParaRPr lang="id-ID"/>
          </a:p>
        </p:txBody>
      </p:sp>
      <p:sp>
        <p:nvSpPr>
          <p:cNvPr id="4" name="Footer Placeholder 3"/>
          <p:cNvSpPr>
            <a:spLocks noGrp="1"/>
          </p:cNvSpPr>
          <p:nvPr>
            <p:ph type="ftr" sz="quarter" idx="2"/>
          </p:nvPr>
        </p:nvSpPr>
        <p:spPr>
          <a:xfrm>
            <a:off x="2" y="9429120"/>
            <a:ext cx="2945659" cy="495936"/>
          </a:xfrm>
          <a:prstGeom prst="rect">
            <a:avLst/>
          </a:prstGeom>
        </p:spPr>
        <p:txBody>
          <a:bodyPr vert="horz" lIns="89708" tIns="44853" rIns="89708" bIns="44853" rtlCol="0" anchor="b"/>
          <a:lstStyle>
            <a:lvl1pPr algn="l">
              <a:defRPr sz="1100"/>
            </a:lvl1pPr>
          </a:lstStyle>
          <a:p>
            <a:endParaRPr lang="id-ID"/>
          </a:p>
        </p:txBody>
      </p:sp>
      <p:sp>
        <p:nvSpPr>
          <p:cNvPr id="5" name="Slide Number Placeholder 4"/>
          <p:cNvSpPr>
            <a:spLocks noGrp="1"/>
          </p:cNvSpPr>
          <p:nvPr>
            <p:ph type="sldNum" sz="quarter" idx="3"/>
          </p:nvPr>
        </p:nvSpPr>
        <p:spPr>
          <a:xfrm>
            <a:off x="3850444" y="9429120"/>
            <a:ext cx="2945659" cy="495936"/>
          </a:xfrm>
          <a:prstGeom prst="rect">
            <a:avLst/>
          </a:prstGeom>
        </p:spPr>
        <p:txBody>
          <a:bodyPr vert="horz" lIns="89708" tIns="44853" rIns="89708" bIns="44853" rtlCol="0" anchor="b"/>
          <a:lstStyle>
            <a:lvl1pPr algn="r">
              <a:defRPr sz="1100"/>
            </a:lvl1pPr>
          </a:lstStyle>
          <a:p>
            <a:fld id="{EF2FF5FF-CEAB-46B9-8088-D82B2A44C79F}" type="slidenum">
              <a:rPr lang="id-ID" smtClean="0"/>
              <a:pPr/>
              <a:t>‹#›</a:t>
            </a:fld>
            <a:endParaRPr lang="id-ID"/>
          </a:p>
        </p:txBody>
      </p:sp>
    </p:spTree>
    <p:extLst>
      <p:ext uri="{BB962C8B-B14F-4D97-AF65-F5344CB8AC3E}">
        <p14:creationId xmlns:p14="http://schemas.microsoft.com/office/powerpoint/2010/main" xmlns="" val="22515635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45659" cy="495937"/>
          </a:xfrm>
          <a:prstGeom prst="rect">
            <a:avLst/>
          </a:prstGeom>
        </p:spPr>
        <p:txBody>
          <a:bodyPr vert="horz" lIns="89708" tIns="44853" rIns="89708" bIns="44853" rtlCol="0"/>
          <a:lstStyle>
            <a:lvl1pPr algn="l">
              <a:defRPr sz="1100"/>
            </a:lvl1pPr>
          </a:lstStyle>
          <a:p>
            <a:endParaRPr lang="id-ID"/>
          </a:p>
        </p:txBody>
      </p:sp>
      <p:sp>
        <p:nvSpPr>
          <p:cNvPr id="3" name="Date Placeholder 2"/>
          <p:cNvSpPr>
            <a:spLocks noGrp="1"/>
          </p:cNvSpPr>
          <p:nvPr>
            <p:ph type="dt" idx="1"/>
          </p:nvPr>
        </p:nvSpPr>
        <p:spPr>
          <a:xfrm>
            <a:off x="3850444" y="4"/>
            <a:ext cx="2945659" cy="495937"/>
          </a:xfrm>
          <a:prstGeom prst="rect">
            <a:avLst/>
          </a:prstGeom>
        </p:spPr>
        <p:txBody>
          <a:bodyPr vert="horz" lIns="89708" tIns="44853" rIns="89708" bIns="44853" rtlCol="0"/>
          <a:lstStyle>
            <a:lvl1pPr algn="r">
              <a:defRPr sz="1100"/>
            </a:lvl1pPr>
          </a:lstStyle>
          <a:p>
            <a:fld id="{CF417A98-24C4-4707-AD14-6AE84DDFFF18}" type="datetimeFigureOut">
              <a:rPr lang="id-ID" smtClean="0"/>
              <a:pPr/>
              <a:t>21/10/2015</a:t>
            </a:fld>
            <a:endParaRPr lang="id-ID"/>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89708" tIns="44853" rIns="89708" bIns="44853" rtlCol="0" anchor="ctr"/>
          <a:lstStyle/>
          <a:p>
            <a:endParaRPr lang="id-ID"/>
          </a:p>
        </p:txBody>
      </p:sp>
      <p:sp>
        <p:nvSpPr>
          <p:cNvPr id="5" name="Notes Placeholder 4"/>
          <p:cNvSpPr>
            <a:spLocks noGrp="1"/>
          </p:cNvSpPr>
          <p:nvPr>
            <p:ph type="body" sz="quarter" idx="3"/>
          </p:nvPr>
        </p:nvSpPr>
        <p:spPr>
          <a:xfrm>
            <a:off x="679768" y="4715357"/>
            <a:ext cx="5438140" cy="4466591"/>
          </a:xfrm>
          <a:prstGeom prst="rect">
            <a:avLst/>
          </a:prstGeom>
        </p:spPr>
        <p:txBody>
          <a:bodyPr vert="horz" lIns="89708" tIns="44853" rIns="89708" bIns="4485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2" y="9429120"/>
            <a:ext cx="2945659" cy="495936"/>
          </a:xfrm>
          <a:prstGeom prst="rect">
            <a:avLst/>
          </a:prstGeom>
        </p:spPr>
        <p:txBody>
          <a:bodyPr vert="horz" lIns="89708" tIns="44853" rIns="89708" bIns="44853" rtlCol="0" anchor="b"/>
          <a:lstStyle>
            <a:lvl1pPr algn="l">
              <a:defRPr sz="1100"/>
            </a:lvl1pPr>
          </a:lstStyle>
          <a:p>
            <a:endParaRPr lang="id-ID"/>
          </a:p>
        </p:txBody>
      </p:sp>
      <p:sp>
        <p:nvSpPr>
          <p:cNvPr id="7" name="Slide Number Placeholder 6"/>
          <p:cNvSpPr>
            <a:spLocks noGrp="1"/>
          </p:cNvSpPr>
          <p:nvPr>
            <p:ph type="sldNum" sz="quarter" idx="5"/>
          </p:nvPr>
        </p:nvSpPr>
        <p:spPr>
          <a:xfrm>
            <a:off x="3850444" y="9429120"/>
            <a:ext cx="2945659" cy="495936"/>
          </a:xfrm>
          <a:prstGeom prst="rect">
            <a:avLst/>
          </a:prstGeom>
        </p:spPr>
        <p:txBody>
          <a:bodyPr vert="horz" lIns="89708" tIns="44853" rIns="89708" bIns="44853" rtlCol="0" anchor="b"/>
          <a:lstStyle>
            <a:lvl1pPr algn="r">
              <a:defRPr sz="1100"/>
            </a:lvl1pPr>
          </a:lstStyle>
          <a:p>
            <a:fld id="{A4F1BD2F-B693-4FB2-81D5-C66CE218E636}" type="slidenum">
              <a:rPr lang="id-ID" smtClean="0"/>
              <a:pPr/>
              <a:t>‹#›</a:t>
            </a:fld>
            <a:endParaRPr lang="id-ID"/>
          </a:p>
        </p:txBody>
      </p:sp>
    </p:spTree>
    <p:extLst>
      <p:ext uri="{BB962C8B-B14F-4D97-AF65-F5344CB8AC3E}">
        <p14:creationId xmlns:p14="http://schemas.microsoft.com/office/powerpoint/2010/main" xmlns="" val="2161872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10/21/15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Excel_Worksheet2.xlsx"/><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Excel_Worksheet3.xlsx"/><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Excel_Worksheet4.xlsx"/><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14"/>
          <p:cNvSpPr txBox="1">
            <a:spLocks noChangeArrowheads="1"/>
          </p:cNvSpPr>
          <p:nvPr/>
        </p:nvSpPr>
        <p:spPr bwMode="auto">
          <a:xfrm>
            <a:off x="422031" y="228600"/>
            <a:ext cx="8651630" cy="1785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957341">
              <a:lnSpc>
                <a:spcPts val="3300"/>
              </a:lnSpc>
            </a:pPr>
            <a:r>
              <a:rPr lang="en-US" sz="2400" b="1" dirty="0" smtClean="0">
                <a:latin typeface="Myanmar2" pitchFamily="34" charset="0"/>
                <a:cs typeface="Myanmar2" pitchFamily="34" charset="0"/>
              </a:rPr>
              <a:t>The Republic of the Union of Myanmar</a:t>
            </a:r>
          </a:p>
          <a:p>
            <a:pPr algn="ctr" defTabSz="957341">
              <a:lnSpc>
                <a:spcPts val="3300"/>
              </a:lnSpc>
            </a:pPr>
            <a:r>
              <a:rPr lang="en-US" sz="2400" b="1" dirty="0" smtClean="0">
                <a:latin typeface="Myanmar2" pitchFamily="34" charset="0"/>
                <a:cs typeface="Myanmar2" pitchFamily="34" charset="0"/>
              </a:rPr>
              <a:t>Ministry of Electric Power</a:t>
            </a:r>
          </a:p>
          <a:p>
            <a:pPr algn="ctr" defTabSz="957341">
              <a:lnSpc>
                <a:spcPts val="3300"/>
              </a:lnSpc>
            </a:pPr>
            <a:r>
              <a:rPr lang="en-US" sz="2400" b="1" dirty="0" smtClean="0">
                <a:latin typeface="Myanmar2" pitchFamily="34" charset="0"/>
                <a:cs typeface="Myanmar2" pitchFamily="34" charset="0"/>
              </a:rPr>
              <a:t>Electricity Supply Enterprise</a:t>
            </a:r>
          </a:p>
          <a:p>
            <a:pPr algn="ctr" defTabSz="957341">
              <a:lnSpc>
                <a:spcPts val="3300"/>
              </a:lnSpc>
            </a:pPr>
            <a:r>
              <a:rPr lang="en-US" sz="2400" b="1" dirty="0" smtClean="0">
                <a:latin typeface="Myanmar2" pitchFamily="34" charset="0"/>
                <a:cs typeface="Myanmar2" pitchFamily="34" charset="0"/>
              </a:rPr>
              <a:t> Pago(West) Region Office</a:t>
            </a:r>
          </a:p>
        </p:txBody>
      </p:sp>
      <p:sp>
        <p:nvSpPr>
          <p:cNvPr id="2052" name="TextBox 15"/>
          <p:cNvSpPr txBox="1">
            <a:spLocks noChangeArrowheads="1"/>
          </p:cNvSpPr>
          <p:nvPr/>
        </p:nvSpPr>
        <p:spPr bwMode="auto">
          <a:xfrm>
            <a:off x="914400" y="4960204"/>
            <a:ext cx="752621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400" b="1" dirty="0" smtClean="0">
                <a:latin typeface="Myanmar2" pitchFamily="34" charset="0"/>
                <a:cs typeface="Myanmar2" pitchFamily="34" charset="0"/>
              </a:rPr>
              <a:t>Priorities and Detailed Description of Electrification Plan</a:t>
            </a:r>
          </a:p>
          <a:p>
            <a:pPr algn="ctr" eaLnBrk="1" hangingPunct="1"/>
            <a:r>
              <a:rPr lang="en-US" sz="2400" b="1" dirty="0" smtClean="0">
                <a:latin typeface="Myanmar2" pitchFamily="34" charset="0"/>
                <a:cs typeface="Myanmar2" pitchFamily="34" charset="0"/>
              </a:rPr>
              <a:t>For Pago(West) Region </a:t>
            </a:r>
            <a:endParaRPr lang="en-US" sz="2400" b="1" dirty="0">
              <a:latin typeface="Myanmar2" pitchFamily="34" charset="0"/>
              <a:cs typeface="Myanmar2" pitchFamily="34" charset="0"/>
            </a:endParaRPr>
          </a:p>
        </p:txBody>
      </p:sp>
      <p:sp>
        <p:nvSpPr>
          <p:cNvPr id="2053" name="TextBox 16"/>
          <p:cNvSpPr txBox="1">
            <a:spLocks noChangeArrowheads="1"/>
          </p:cNvSpPr>
          <p:nvPr/>
        </p:nvSpPr>
        <p:spPr bwMode="auto">
          <a:xfrm>
            <a:off x="422031" y="6260068"/>
            <a:ext cx="198002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b="1" dirty="0" smtClean="0">
                <a:latin typeface="Myanmar3" pitchFamily="18" charset="0"/>
                <a:ea typeface="Myanmar3" pitchFamily="18" charset="0"/>
                <a:cs typeface="Myanmar2" pitchFamily="34" charset="0"/>
              </a:rPr>
              <a:t>Dated -21.Oct.2015</a:t>
            </a:r>
            <a:endParaRPr lang="en-US" b="1" dirty="0">
              <a:latin typeface="Myanmar3" pitchFamily="18" charset="0"/>
              <a:ea typeface="Myanmar3" pitchFamily="18" charset="0"/>
              <a:cs typeface="Myanmar2" pitchFamily="34" charset="0"/>
            </a:endParaRPr>
          </a:p>
        </p:txBody>
      </p:sp>
      <p:pic>
        <p:nvPicPr>
          <p:cNvPr id="6" name="Picture 5" descr="MOEP_Logo.jpg"/>
          <p:cNvPicPr>
            <a:picLocks noChangeAspect="1"/>
          </p:cNvPicPr>
          <p:nvPr/>
        </p:nvPicPr>
        <p:blipFill>
          <a:blip r:embed="rId2" cstate="print"/>
          <a:stretch>
            <a:fillRect/>
          </a:stretch>
        </p:blipFill>
        <p:spPr>
          <a:xfrm>
            <a:off x="3872211" y="2362200"/>
            <a:ext cx="1614193" cy="2209800"/>
          </a:xfrm>
          <a:prstGeom prst="rect">
            <a:avLst/>
          </a:prstGeom>
        </p:spPr>
      </p:pic>
      <p:sp>
        <p:nvSpPr>
          <p:cNvPr id="8" name="Rectangle 7"/>
          <p:cNvSpPr/>
          <p:nvPr/>
        </p:nvSpPr>
        <p:spPr>
          <a:xfrm>
            <a:off x="422031" y="228600"/>
            <a:ext cx="8651631" cy="6477000"/>
          </a:xfrm>
          <a:prstGeom prst="rect">
            <a:avLst/>
          </a:prstGeom>
          <a:noFill/>
          <a:ln w="19050">
            <a:solidFill>
              <a:srgbClr val="DA54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a:xfrm>
            <a:off x="6869723" y="6569076"/>
            <a:ext cx="2133600" cy="365125"/>
          </a:xfrm>
        </p:spPr>
        <p:txBody>
          <a:bodyPr/>
          <a:lstStyle/>
          <a:p>
            <a:pPr>
              <a:defRPr/>
            </a:pPr>
            <a:endParaRPr lang="en-US" dirty="0"/>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76200" y="699393"/>
          <a:ext cx="9006840" cy="5853807"/>
        </p:xfrm>
        <a:graphic>
          <a:graphicData uri="http://schemas.openxmlformats.org/drawingml/2006/table">
            <a:tbl>
              <a:tblPr lastCol="1"/>
              <a:tblGrid>
                <a:gridCol w="228600"/>
                <a:gridCol w="822960"/>
                <a:gridCol w="457200"/>
                <a:gridCol w="457200"/>
                <a:gridCol w="381000"/>
                <a:gridCol w="457200"/>
                <a:gridCol w="381000"/>
                <a:gridCol w="533400"/>
                <a:gridCol w="457200"/>
                <a:gridCol w="457200"/>
                <a:gridCol w="533400"/>
                <a:gridCol w="381000"/>
                <a:gridCol w="228600"/>
                <a:gridCol w="457200"/>
                <a:gridCol w="381000"/>
                <a:gridCol w="381000"/>
                <a:gridCol w="457200"/>
                <a:gridCol w="533400"/>
                <a:gridCol w="381000"/>
                <a:gridCol w="640080"/>
              </a:tblGrid>
              <a:tr h="365760">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Town ship</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Total of Village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r>
                        <a:rPr lang="en-US" sz="1200" b="1" i="0" u="none" strike="noStrike" baseline="0" dirty="0" smtClean="0">
                          <a:solidFill>
                            <a:srgbClr val="000000"/>
                          </a:solidFill>
                          <a:effectLst/>
                          <a:latin typeface="Myanmar2" pitchFamily="34" charset="0"/>
                          <a:cs typeface="Myanmar2" pitchFamily="34" charset="0"/>
                        </a:rPr>
                        <a:t> Of House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House Hold</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err="1" smtClean="0">
                          <a:solidFill>
                            <a:srgbClr val="000000"/>
                          </a:solidFill>
                          <a:effectLst/>
                          <a:latin typeface="Myanmar2" pitchFamily="34" charset="0"/>
                          <a:cs typeface="Myanmar2" pitchFamily="34" charset="0"/>
                        </a:rPr>
                        <a:t>Popu</a:t>
                      </a:r>
                      <a:endParaRPr lang="en-US" sz="1200" b="1" i="0" u="none" strike="noStrike" dirty="0" smtClean="0">
                        <a:solidFill>
                          <a:srgbClr val="000000"/>
                        </a:solidFill>
                        <a:effectLst/>
                        <a:latin typeface="Myanmar2" pitchFamily="34" charset="0"/>
                        <a:cs typeface="Myanmar2" pitchFamily="34" charset="0"/>
                      </a:endParaRPr>
                    </a:p>
                    <a:p>
                      <a:pPr algn="ctr" fontAlgn="ctr"/>
                      <a:r>
                        <a:rPr lang="en-US" sz="1200" b="1" i="0" u="none" strike="noStrike" dirty="0" err="1" smtClean="0">
                          <a:solidFill>
                            <a:srgbClr val="000000"/>
                          </a:solidFill>
                          <a:effectLst/>
                          <a:latin typeface="Myanmar2" pitchFamily="34" charset="0"/>
                          <a:cs typeface="Myanmar2" pitchFamily="34" charset="0"/>
                        </a:rPr>
                        <a:t>lation</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11">
                  <a:txBody>
                    <a:bodyPr/>
                    <a:lstStyle/>
                    <a:p>
                      <a:pPr algn="ctr"/>
                      <a:r>
                        <a:rPr lang="en-US" sz="1200" b="1" dirty="0" smtClean="0">
                          <a:latin typeface="Myanmar2" pitchFamily="34" charset="0"/>
                          <a:cs typeface="Myanmar2" pitchFamily="34" charset="0"/>
                        </a:rPr>
                        <a:t>To be constructed</a:t>
                      </a:r>
                      <a:endParaRPr lang="en-US" sz="12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Estimated</a:t>
                      </a:r>
                      <a:r>
                        <a:rPr lang="en-US" sz="1200" b="1" i="0" u="none" strike="noStrike" baseline="0" dirty="0" smtClean="0">
                          <a:solidFill>
                            <a:srgbClr val="000000"/>
                          </a:solidFill>
                          <a:effectLst/>
                          <a:latin typeface="Myanmar2" pitchFamily="34" charset="0"/>
                          <a:cs typeface="Myanmar2" pitchFamily="34" charset="0"/>
                        </a:rPr>
                        <a:t> cost </a:t>
                      </a:r>
                    </a:p>
                    <a:p>
                      <a:pPr algn="ctr" fontAlgn="ctr"/>
                      <a:r>
                        <a:rPr lang="en-US" sz="1200" b="1" i="0" u="none" strike="noStrike" baseline="0" dirty="0" smtClean="0">
                          <a:solidFill>
                            <a:srgbClr val="000000"/>
                          </a:solidFill>
                          <a:effectLst/>
                          <a:latin typeface="Myanmar2" pitchFamily="34" charset="0"/>
                          <a:cs typeface="Myanmar2" pitchFamily="34" charset="0"/>
                        </a:rPr>
                        <a:t>(Mil </a:t>
                      </a:r>
                      <a:r>
                        <a:rPr lang="en-US" sz="1200" b="1" i="0" u="none" strike="noStrike" baseline="0" dirty="0" err="1" smtClean="0">
                          <a:solidFill>
                            <a:srgbClr val="000000"/>
                          </a:solidFill>
                          <a:effectLst/>
                          <a:latin typeface="Myanmar2" pitchFamily="34" charset="0"/>
                          <a:cs typeface="Myanmar2" pitchFamily="34" charset="0"/>
                        </a:rPr>
                        <a:t>Kyates</a:t>
                      </a:r>
                      <a:r>
                        <a:rPr lang="en-US" sz="1200" b="1" i="0" u="none" strike="noStrike" baseline="0" dirty="0" smtClean="0">
                          <a:solidFill>
                            <a:srgbClr val="000000"/>
                          </a:solidFill>
                          <a:effectLst/>
                          <a:latin typeface="Myanmar2" pitchFamily="34" charset="0"/>
                          <a:cs typeface="Myanmar2" pitchFamily="34" charset="0"/>
                        </a:rPr>
                        <a:t>)</a:t>
                      </a:r>
                      <a:r>
                        <a:rPr lang="my-MM" sz="1200" b="1" i="0" u="none" strike="noStrike" dirty="0">
                          <a:solidFill>
                            <a:srgbClr val="000000"/>
                          </a:solidFill>
                          <a:effectLst/>
                          <a:latin typeface="Myanmar2" pitchFamily="34" charset="0"/>
                          <a:cs typeface="Myanmar2" pitchFamily="34" charset="0"/>
                        </a:rPr>
                        <a:t/>
                      </a:r>
                      <a:br>
                        <a:rPr lang="my-MM" sz="1200" b="1" i="0" u="none" strike="noStrike" dirty="0">
                          <a:solidFill>
                            <a:srgbClr val="000000"/>
                          </a:solidFill>
                          <a:effectLst/>
                          <a:latin typeface="Myanmar2" pitchFamily="34" charset="0"/>
                          <a:cs typeface="Myanmar2" pitchFamily="34" charset="0"/>
                        </a:rPr>
                      </a:b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n-US" sz="1200" b="1" dirty="0" smtClean="0">
                          <a:latin typeface="Myanmar2" pitchFamily="34" charset="0"/>
                          <a:cs typeface="Myanmar2" pitchFamily="34" charset="0"/>
                        </a:rPr>
                        <a:t>Task By regional</a:t>
                      </a:r>
                      <a:endParaRPr lang="en-US" sz="12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en-US"/>
                    </a:p>
                  </a:txBody>
                  <a:tcPr/>
                </a:tc>
              </a:tr>
              <a:tr h="36576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5">
                  <a:txBody>
                    <a:bodyPr/>
                    <a:lstStyle/>
                    <a:p>
                      <a:pPr algn="ctr" fontAlgn="ctr"/>
                      <a:r>
                        <a:rPr lang="en-US" sz="1200" b="1" i="0" u="none" strike="noStrike" dirty="0" smtClean="0">
                          <a:solidFill>
                            <a:srgbClr val="000000"/>
                          </a:solidFill>
                          <a:effectLst/>
                          <a:latin typeface="Myanmar2" pitchFamily="34" charset="0"/>
                          <a:cs typeface="Myanmar2" pitchFamily="34" charset="0"/>
                        </a:rPr>
                        <a:t>Cost for 11 kV Line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ctr"/>
                      <a:r>
                        <a:rPr lang="en-US" sz="1200" b="1" i="0" u="none" strike="noStrike" dirty="0" smtClean="0">
                          <a:solidFill>
                            <a:srgbClr val="000000"/>
                          </a:solidFill>
                          <a:effectLst/>
                          <a:latin typeface="Myanmar2" pitchFamily="34" charset="0"/>
                          <a:cs typeface="Myanmar2" pitchFamily="34" charset="0"/>
                        </a:rPr>
                        <a:t>11/0.4 kV Transformer</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c rowSpan="2">
                  <a:txBody>
                    <a:bodyPr/>
                    <a:lstStyle/>
                    <a:p>
                      <a:pPr algn="ctr" fontAlgn="ctr"/>
                      <a:r>
                        <a:rPr lang="en-US" sz="1200" b="1" i="0" u="none" strike="noStrike" dirty="0" smtClean="0">
                          <a:solidFill>
                            <a:srgbClr val="000000"/>
                          </a:solidFill>
                          <a:effectLst/>
                          <a:latin typeface="Myanmar2" pitchFamily="34" charset="0"/>
                          <a:cs typeface="Myanmar2" pitchFamily="34" charset="0"/>
                        </a:rPr>
                        <a:t>400 V Lines</a:t>
                      </a:r>
                    </a:p>
                    <a:p>
                      <a:pPr algn="ctr" fontAlgn="ctr"/>
                      <a:r>
                        <a:rPr lang="en-US" sz="1200" b="1" i="0" u="none" strike="noStrike" dirty="0" smtClean="0">
                          <a:solidFill>
                            <a:srgbClr val="000000"/>
                          </a:solidFill>
                          <a:effectLst/>
                          <a:latin typeface="Myanmar2" pitchFamily="34" charset="0"/>
                          <a:cs typeface="Myanmar2" pitchFamily="34" charset="0"/>
                        </a:rPr>
                        <a:t>(Miles)</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rowSpan="2">
                  <a:txBody>
                    <a:bodyPr/>
                    <a:lstStyle/>
                    <a:p>
                      <a:pPr algn="ctr" fontAlgn="ctr"/>
                      <a:r>
                        <a:rPr lang="en-US" sz="1200" b="1" i="0" u="none" strike="noStrike" dirty="0" smtClean="0">
                          <a:solidFill>
                            <a:srgbClr val="000000"/>
                          </a:solidFill>
                          <a:effectLst/>
                          <a:latin typeface="Myanmar2" pitchFamily="34" charset="0"/>
                          <a:cs typeface="Myanmar2" pitchFamily="34" charset="0"/>
                        </a:rPr>
                        <a:t>Estimated Cost</a:t>
                      </a:r>
                      <a:r>
                        <a:rPr lang="my-MM" sz="1200" b="1" i="0" u="none" strike="noStrike" dirty="0">
                          <a:solidFill>
                            <a:srgbClr val="000000"/>
                          </a:solidFill>
                          <a:effectLst/>
                          <a:latin typeface="Myanmar2" pitchFamily="34" charset="0"/>
                          <a:cs typeface="Myanmar2" pitchFamily="34" charset="0"/>
                        </a:rPr>
                        <a:t/>
                      </a:r>
                      <a:br>
                        <a:rPr lang="my-MM" sz="1200" b="1" i="0" u="none" strike="noStrike" dirty="0">
                          <a:solidFill>
                            <a:srgbClr val="000000"/>
                          </a:solidFill>
                          <a:effectLst/>
                          <a:latin typeface="Myanmar2" pitchFamily="34" charset="0"/>
                          <a:cs typeface="Myanmar2" pitchFamily="34" charset="0"/>
                        </a:rPr>
                      </a:br>
                      <a:r>
                        <a:rPr lang="my-MM" sz="1200" b="1" i="0" u="none" strike="noStrike" dirty="0" smtClean="0">
                          <a:solidFill>
                            <a:srgbClr val="000000"/>
                          </a:solidFill>
                          <a:effectLst/>
                          <a:latin typeface="Myanmar2" pitchFamily="34" charset="0"/>
                          <a:cs typeface="Myanmar2" pitchFamily="34" charset="0"/>
                        </a:rPr>
                        <a:t>(</a:t>
                      </a:r>
                      <a:r>
                        <a:rPr lang="en-US" sz="1200" b="1" i="0" u="none" strike="noStrike" dirty="0" smtClean="0">
                          <a:solidFill>
                            <a:srgbClr val="000000"/>
                          </a:solidFill>
                          <a:effectLst/>
                          <a:latin typeface="Myanmar2" pitchFamily="34" charset="0"/>
                          <a:cs typeface="Myanmar2" pitchFamily="34" charset="0"/>
                        </a:rPr>
                        <a:t>Mil</a:t>
                      </a:r>
                      <a:r>
                        <a:rPr lang="en-US" sz="1200" b="1" i="0" u="none" strike="noStrike" baseline="0" dirty="0" smtClean="0">
                          <a:solidFill>
                            <a:srgbClr val="000000"/>
                          </a:solidFill>
                          <a:effectLst/>
                          <a:latin typeface="Myanmar2" pitchFamily="34" charset="0"/>
                          <a:cs typeface="Myanmar2" pitchFamily="34" charset="0"/>
                        </a:rPr>
                        <a:t> </a:t>
                      </a:r>
                      <a:r>
                        <a:rPr lang="en-US" sz="1200" b="1" i="0" u="none" strike="noStrike" baseline="0" dirty="0" err="1" smtClean="0">
                          <a:solidFill>
                            <a:srgbClr val="000000"/>
                          </a:solidFill>
                          <a:effectLst/>
                          <a:latin typeface="Myanmar2" pitchFamily="34" charset="0"/>
                          <a:cs typeface="Myanmar2" pitchFamily="34" charset="0"/>
                        </a:rPr>
                        <a:t>Kyats</a:t>
                      </a:r>
                      <a:r>
                        <a:rPr lang="en-US" sz="1200" b="1" i="0" u="none" strike="noStrike" baseline="0" dirty="0" smtClean="0">
                          <a:solidFill>
                            <a:srgbClr val="000000"/>
                          </a:solidFill>
                          <a:effectLst/>
                          <a:latin typeface="Myanmar2" pitchFamily="34" charset="0"/>
                          <a:cs typeface="Myanmar2" pitchFamily="34" charset="0"/>
                        </a:rPr>
                        <a: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73152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mile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Material Purchase</a:t>
                      </a:r>
                      <a:endParaRPr lang="my-MM" sz="1200" b="1" i="0" u="none" strike="noStrike" dirty="0">
                        <a:solidFill>
                          <a:srgbClr val="000000"/>
                        </a:solidFill>
                        <a:effectLst/>
                        <a:latin typeface="Myanmar2" pitchFamily="34" charset="0"/>
                        <a:cs typeface="Myanmar2" pitchFamily="34" charset="0"/>
                      </a:endParaRPr>
                    </a:p>
                    <a:p>
                      <a:pPr algn="ctr" fontAlgn="ctr"/>
                      <a:r>
                        <a:rPr lang="en-US" sz="1200" b="1" i="0" u="none" strike="noStrike" dirty="0" smtClean="0">
                          <a:solidFill>
                            <a:srgbClr val="000000"/>
                          </a:solidFill>
                          <a:effectLst/>
                          <a:latin typeface="Myanmar2" pitchFamily="34" charset="0"/>
                          <a:cs typeface="Myanmar2" pitchFamily="34" charset="0"/>
                        </a:rPr>
                        <a:t>Store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Transport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Construction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Total</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KVA</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Material </a:t>
                      </a:r>
                      <a:r>
                        <a:rPr lang="en-US" sz="1200" b="1" i="0" u="none" strike="noStrike" dirty="0" err="1" smtClean="0">
                          <a:solidFill>
                            <a:srgbClr val="000000"/>
                          </a:solidFill>
                          <a:effectLst/>
                          <a:latin typeface="Myanmar2" pitchFamily="34" charset="0"/>
                          <a:cs typeface="Myanmar2" pitchFamily="34" charset="0"/>
                        </a:rPr>
                        <a:t>Purch</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err="1" smtClean="0">
                          <a:solidFill>
                            <a:srgbClr val="000000"/>
                          </a:solidFill>
                          <a:effectLst/>
                          <a:latin typeface="Myanmar2" pitchFamily="34" charset="0"/>
                          <a:cs typeface="Myanmar2" pitchFamily="34" charset="0"/>
                        </a:rPr>
                        <a:t>ase</a:t>
                      </a:r>
                      <a:endParaRPr lang="my-MM" sz="1200" b="1" i="0" u="none" strike="noStrike" dirty="0">
                        <a:solidFill>
                          <a:srgbClr val="000000"/>
                        </a:solidFill>
                        <a:effectLst/>
                        <a:latin typeface="Myanmar2" pitchFamily="34" charset="0"/>
                        <a:cs typeface="Myanmar2" pitchFamily="34" charset="0"/>
                      </a:endParaRPr>
                    </a:p>
                    <a:p>
                      <a:pPr algn="ctr" fontAlgn="ctr"/>
                      <a:r>
                        <a:rPr lang="en-US" sz="1200" b="1" i="0" u="none" strike="noStrike" dirty="0" smtClean="0">
                          <a:solidFill>
                            <a:srgbClr val="000000"/>
                          </a:solidFill>
                          <a:effectLst/>
                          <a:latin typeface="Myanmar2" pitchFamily="34" charset="0"/>
                          <a:cs typeface="Myanmar2" pitchFamily="34" charset="0"/>
                        </a:rPr>
                        <a:t>Store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Transport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Construction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Total</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r>
              <a:tr h="303060">
                <a:tc>
                  <a:txBody>
                    <a:bodyPr/>
                    <a:lstStyle/>
                    <a:p>
                      <a:pPr algn="ctr" fontAlgn="ctr"/>
                      <a:r>
                        <a:rPr lang="en-US" sz="1200" b="0" i="0" u="none" strike="noStrike" dirty="0">
                          <a:solidFill>
                            <a:srgbClr val="000000"/>
                          </a:solidFill>
                          <a:latin typeface="Myanmar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Thayawady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yanmar2"/>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748.32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119.88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908.89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431.69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474.24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1383.13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24.65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1106.51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83837">
                <a:tc>
                  <a:txBody>
                    <a:bodyPr/>
                    <a:lstStyle/>
                    <a:p>
                      <a:pPr algn="ctr" fontAlgn="ctr"/>
                      <a:r>
                        <a:rPr lang="en-US" sz="1200" b="0" i="0" u="none" strike="noStrike">
                          <a:solidFill>
                            <a:srgbClr val="000000"/>
                          </a:solidFill>
                          <a:latin typeface="Myanmar2"/>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Thonze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1648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4602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377.75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458.80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166.33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183.58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642.38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472.68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Lepadan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28.83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689.27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37.48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110.42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837.17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2930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396.28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438.83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1276.00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25.63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1150.51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Tharyawaw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3623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13260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334.95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406.82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166.00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572.82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54.12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2429.39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Minhla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7786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8150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28264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80.1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1915.03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104.13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2325.94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1520.05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1697.15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4023.09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2029.88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Sitkwin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11611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744.97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119.34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904.82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575.2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18.55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636.15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1540.97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36.29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1629.02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Moenyo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1833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234.30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yanmar2"/>
                        </a:rPr>
                        <a:t>37.53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284.57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900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122.72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136.52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351.93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Htaie Taw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4466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180.27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218.95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125.82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138.47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357.42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8.22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368.99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Oakpho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14171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96.32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730.31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435.32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483.62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1213.93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1195.84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Ayemyathaya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879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233.10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37.34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283.12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99.08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109.43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392.55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289.98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Othegon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109.98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133.57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79.47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87.52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221.09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136.46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Zigon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6891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6964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25260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1553.30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84.46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248.84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1886.60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786.23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860.98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2747.58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2143.45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Gyobingauk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6836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7436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27877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55.47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1326.18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212.45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1610.74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5620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787.94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25.90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59.20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873.04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2483.78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47.74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2143.00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70510">
                <a:tc>
                  <a:txBody>
                    <a:bodyPr/>
                    <a:lstStyle/>
                    <a:p>
                      <a:pPr algn="ctr" fontAlgn="ctr"/>
                      <a:r>
                        <a:rPr lang="en-US" sz="1200" b="0" i="0" u="none" strike="noStrike">
                          <a:solidFill>
                            <a:srgbClr val="000000"/>
                          </a:solidFill>
                          <a:latin typeface="Myanmar2"/>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Nattlin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2932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640.26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34.81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102.57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777.64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403.83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445.23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1222.87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25.36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1138.39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62890">
                <a:tc>
                  <a:txBody>
                    <a:bodyPr/>
                    <a:lstStyle/>
                    <a:p>
                      <a:pPr algn="ctr" fontAlgn="ctr"/>
                      <a:r>
                        <a:rPr lang="en-US" sz="1200" b="0" i="0" u="none" strike="noStrike" dirty="0">
                          <a:solidFill>
                            <a:srgbClr val="000000"/>
                          </a:solidFill>
                          <a:latin typeface="Myanmar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Tarpon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2765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10704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17.95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429.15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68.75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521.23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2620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335.73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10.50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24.00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370.23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a:rPr>
                        <a:t>891.46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latin typeface="Myanmar2"/>
                        </a:rPr>
                        <a:t>20.32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00000"/>
                          </a:solidFill>
                          <a:latin typeface="Myanmar2"/>
                        </a:rPr>
                        <a:t>912.14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451070">
                <a:tc gridSpan="2">
                  <a:txBody>
                    <a:bodyPr/>
                    <a:lstStyle/>
                    <a:p>
                      <a:pPr algn="ctr" fontAlgn="ctr"/>
                      <a:r>
                        <a:rPr lang="en-US" sz="1200" b="1" i="0" u="none" strike="noStrike" dirty="0">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dirty="0">
                          <a:solidFill>
                            <a:srgbClr val="000000"/>
                          </a:solidFill>
                          <a:latin typeface="Myanmar2"/>
                        </a:rPr>
                        <a:t>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rtl="0" fontAlgn="ctr"/>
                      <a:r>
                        <a:rPr lang="en-US" sz="1200" b="1" i="0" u="none" strike="noStrike">
                          <a:solidFill>
                            <a:srgbClr val="000000"/>
                          </a:solidFill>
                          <a:latin typeface="Myanmar2"/>
                        </a:rPr>
                        <a:t>49985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rtl="0" fontAlgn="ctr"/>
                      <a:r>
                        <a:rPr lang="en-US" sz="1200" b="1" i="0" u="none" strike="noStrike">
                          <a:solidFill>
                            <a:srgbClr val="000000"/>
                          </a:solidFill>
                          <a:latin typeface="Myanmar2"/>
                        </a:rPr>
                        <a:t>51229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rtl="0" fontAlgn="ctr"/>
                      <a:r>
                        <a:rPr lang="en-US" sz="1200" b="1" i="0" u="none" strike="noStrike">
                          <a:solidFill>
                            <a:srgbClr val="000000"/>
                          </a:solidFill>
                          <a:latin typeface="Myanmar2"/>
                        </a:rPr>
                        <a:t>185744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rtl="0" fontAlgn="ctr"/>
                      <a:r>
                        <a:rPr lang="en-US" sz="1200" b="1" i="0" u="none" strike="noStrike">
                          <a:solidFill>
                            <a:srgbClr val="000000"/>
                          </a:solidFill>
                          <a:latin typeface="Myanmar2"/>
                        </a:rPr>
                        <a:t>423.21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10118.10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550.17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1620.89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a:rPr>
                        <a:t>12289.17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42370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6417.89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207.90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475.20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7100.99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19390.16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a:rPr>
                        <a:t>389.81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1" i="0" u="none" strike="noStrike" dirty="0">
                          <a:solidFill>
                            <a:srgbClr val="000000"/>
                          </a:solidFill>
                          <a:latin typeface="Myanmar2"/>
                        </a:rPr>
                        <a:t>17498.18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bl>
          </a:graphicData>
        </a:graphic>
      </p:graphicFrame>
      <p:sp>
        <p:nvSpPr>
          <p:cNvPr id="3" name="Rectangle 2"/>
          <p:cNvSpPr/>
          <p:nvPr/>
        </p:nvSpPr>
        <p:spPr>
          <a:xfrm>
            <a:off x="152400" y="-36731"/>
            <a:ext cx="8763000" cy="769441"/>
          </a:xfrm>
          <a:prstGeom prst="rect">
            <a:avLst/>
          </a:prstGeom>
        </p:spPr>
        <p:txBody>
          <a:bodyPr wrap="square">
            <a:spAutoFit/>
          </a:bodyPr>
          <a:lstStyle/>
          <a:p>
            <a:pPr algn="ctr" fontAlgn="ctr"/>
            <a:r>
              <a:rPr lang="en-US" sz="2200" b="1" dirty="0" smtClean="0">
                <a:latin typeface="Myanmar2" pitchFamily="34" charset="0"/>
                <a:cs typeface="Myanmar2" pitchFamily="34" charset="0"/>
              </a:rPr>
              <a:t> Detailed Electrification Plan for </a:t>
            </a:r>
            <a:r>
              <a:rPr lang="en-US" sz="2200" b="1" dirty="0" err="1" smtClean="0">
                <a:latin typeface="Myanmar2" pitchFamily="34" charset="0"/>
                <a:cs typeface="Myanmar2" pitchFamily="34" charset="0"/>
              </a:rPr>
              <a:t>Thryarwady</a:t>
            </a:r>
            <a:r>
              <a:rPr lang="en-US" sz="2200" b="1" dirty="0" smtClean="0">
                <a:latin typeface="Myanmar2" pitchFamily="34" charset="0"/>
                <a:cs typeface="Myanmar2" pitchFamily="34" charset="0"/>
              </a:rPr>
              <a:t> District</a:t>
            </a:r>
          </a:p>
          <a:p>
            <a:pPr algn="ctr" fontAlgn="ctr"/>
            <a:r>
              <a:rPr lang="en-US" sz="2200" b="1" dirty="0" smtClean="0">
                <a:latin typeface="Myanmar2" pitchFamily="34" charset="0"/>
                <a:cs typeface="Myanmar2" pitchFamily="34" charset="0"/>
              </a:rPr>
              <a:t>(Within 2 miles from Existing 11 kV Distribution Line)</a:t>
            </a:r>
            <a:endParaRPr lang="en-US" sz="2200" dirty="0"/>
          </a:p>
        </p:txBody>
      </p:sp>
      <p:sp>
        <p:nvSpPr>
          <p:cNvPr id="4"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10</a:t>
            </a:fld>
            <a:endParaRPr lang="en-US" b="1" dirty="0">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09600"/>
            <a:ext cx="9144000" cy="430887"/>
          </a:xfrm>
          <a:prstGeom prst="rect">
            <a:avLst/>
          </a:prstGeom>
        </p:spPr>
        <p:txBody>
          <a:bodyPr wrap="square">
            <a:spAutoFit/>
          </a:bodyPr>
          <a:lstStyle/>
          <a:p>
            <a:pPr algn="ctr"/>
            <a:r>
              <a:rPr lang="en-US" sz="2200" b="1" dirty="0" smtClean="0">
                <a:latin typeface="Myanmar2" pitchFamily="34" charset="0"/>
                <a:cs typeface="Myanmar2" pitchFamily="34" charset="0"/>
              </a:rPr>
              <a:t>The Statement of Fiscal Yearly Budget and Electrified Connection for </a:t>
            </a:r>
            <a:r>
              <a:rPr lang="en-US" sz="2200" b="1" dirty="0" err="1" smtClean="0">
                <a:latin typeface="Myanmar2" pitchFamily="34" charset="0"/>
                <a:cs typeface="Myanmar2" pitchFamily="34" charset="0"/>
              </a:rPr>
              <a:t>Bago</a:t>
            </a:r>
            <a:r>
              <a:rPr lang="en-US" sz="2200" b="1" dirty="0" smtClean="0">
                <a:latin typeface="Myanmar2" pitchFamily="34" charset="0"/>
                <a:cs typeface="Myanmar2" pitchFamily="34" charset="0"/>
              </a:rPr>
              <a:t>(West) Region</a:t>
            </a:r>
            <a:endParaRPr lang="en-US" sz="2200" b="1" dirty="0">
              <a:latin typeface="Myanmar2" pitchFamily="34" charset="0"/>
              <a:cs typeface="Myanmar2" pitchFamily="34" charset="0"/>
            </a:endParaRPr>
          </a:p>
        </p:txBody>
      </p:sp>
      <p:sp>
        <p:nvSpPr>
          <p:cNvPr id="5"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11</a:t>
            </a:fld>
            <a:endParaRPr lang="en-US" b="1" dirty="0">
              <a:solidFill>
                <a:schemeClr val="tx1"/>
              </a:solidFill>
            </a:endParaRPr>
          </a:p>
        </p:txBody>
      </p:sp>
      <p:graphicFrame>
        <p:nvGraphicFramePr>
          <p:cNvPr id="6" name="Table 5"/>
          <p:cNvGraphicFramePr>
            <a:graphicFrameLocks noGrp="1"/>
          </p:cNvGraphicFramePr>
          <p:nvPr/>
        </p:nvGraphicFramePr>
        <p:xfrm>
          <a:off x="76200" y="1193800"/>
          <a:ext cx="8869680" cy="3979481"/>
        </p:xfrm>
        <a:graphic>
          <a:graphicData uri="http://schemas.openxmlformats.org/drawingml/2006/table">
            <a:tbl>
              <a:tblPr firstRow="1" bandRow="1">
                <a:tableStyleId>{5C22544A-7EE6-4342-B048-85BDC9FD1C3A}</a:tableStyleId>
              </a:tblPr>
              <a:tblGrid>
                <a:gridCol w="246017"/>
                <a:gridCol w="2497183"/>
                <a:gridCol w="914400"/>
                <a:gridCol w="685800"/>
                <a:gridCol w="685800"/>
                <a:gridCol w="1097280"/>
                <a:gridCol w="609600"/>
                <a:gridCol w="762000"/>
                <a:gridCol w="609600"/>
                <a:gridCol w="762000"/>
              </a:tblGrid>
              <a:tr h="482600">
                <a:tc rowSpan="3">
                  <a:txBody>
                    <a:bodyPr/>
                    <a:lstStyle/>
                    <a:p>
                      <a:pPr algn="ctr" fontAlgn="ctr"/>
                      <a:r>
                        <a:rPr lang="en-US" sz="1500" b="1" i="0" u="none" strike="noStrike" dirty="0" smtClean="0">
                          <a:solidFill>
                            <a:schemeClr val="tx1"/>
                          </a:solidFill>
                          <a:latin typeface="Myanmar2" pitchFamily="34" charset="0"/>
                          <a:cs typeface="Myanmar2" pitchFamily="34" charset="0"/>
                        </a:rPr>
                        <a:t>No</a:t>
                      </a:r>
                      <a:endParaRPr lang="en-US" sz="1500" b="1" i="0" u="none" strike="noStrike" dirty="0">
                        <a:solidFill>
                          <a:schemeClr val="tx1"/>
                        </a:solidFill>
                        <a:latin typeface="Myanmar2" pitchFamily="34" charset="0"/>
                        <a:cs typeface="Myanmar2"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rowSpan="3">
                  <a:txBody>
                    <a:bodyPr/>
                    <a:lstStyle/>
                    <a:p>
                      <a:pPr algn="ctr" fontAlgn="ctr"/>
                      <a:r>
                        <a:rPr lang="en-US" sz="1500" b="1" i="0" u="none" strike="noStrike" dirty="0">
                          <a:solidFill>
                            <a:schemeClr val="tx1"/>
                          </a:solidFill>
                          <a:latin typeface="Myanmar2" pitchFamily="34" charset="0"/>
                          <a:cs typeface="Myanmar2" pitchFamily="34" charset="0"/>
                        </a:rPr>
                        <a:t>Fiscal Year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rowSpan="2" gridSpan="3">
                  <a:txBody>
                    <a:bodyPr/>
                    <a:lstStyle/>
                    <a:p>
                      <a:pPr algn="ctr" fontAlgn="ctr"/>
                      <a:r>
                        <a:rPr lang="en-US" sz="1500" b="1" i="0" u="none" strike="noStrike" dirty="0">
                          <a:solidFill>
                            <a:schemeClr val="tx1"/>
                          </a:solidFill>
                          <a:latin typeface="Myanmar2" pitchFamily="34" charset="0"/>
                          <a:cs typeface="Myanmar2" pitchFamily="34" charset="0"/>
                        </a:rPr>
                        <a:t>State/Region</a:t>
                      </a:r>
                      <a:br>
                        <a:rPr lang="en-US" sz="1500" b="1" i="0" u="none" strike="noStrike" dirty="0">
                          <a:solidFill>
                            <a:schemeClr val="tx1"/>
                          </a:solidFill>
                          <a:latin typeface="Myanmar2" pitchFamily="34" charset="0"/>
                          <a:cs typeface="Myanmar2" pitchFamily="34" charset="0"/>
                        </a:rPr>
                      </a:br>
                      <a:r>
                        <a:rPr lang="en-US" sz="1500" b="1" i="0" u="none" strike="noStrike" dirty="0">
                          <a:solidFill>
                            <a:schemeClr val="tx1"/>
                          </a:solidFill>
                          <a:latin typeface="Myanmar2" pitchFamily="34" charset="0"/>
                          <a:cs typeface="Myanmar2" pitchFamily="34" charset="0"/>
                        </a:rPr>
                        <a:t>Capital Budget for </a:t>
                      </a:r>
                      <a:endParaRPr lang="en-US" sz="1500" b="1" i="0" u="none" strike="noStrike" dirty="0" smtClean="0">
                        <a:solidFill>
                          <a:schemeClr val="tx1"/>
                        </a:solidFill>
                        <a:latin typeface="Myanmar2" pitchFamily="34" charset="0"/>
                        <a:cs typeface="Myanmar2" pitchFamily="34" charset="0"/>
                      </a:endParaRPr>
                    </a:p>
                    <a:p>
                      <a:pPr algn="ctr" fontAlgn="ctr"/>
                      <a:r>
                        <a:rPr lang="en-US" sz="1500" b="1" i="0" u="none" strike="noStrike" dirty="0" smtClean="0">
                          <a:solidFill>
                            <a:schemeClr val="tx1"/>
                          </a:solidFill>
                          <a:latin typeface="Myanmar2" pitchFamily="34" charset="0"/>
                          <a:cs typeface="Myanmar2" pitchFamily="34" charset="0"/>
                        </a:rPr>
                        <a:t>ESE </a:t>
                      </a:r>
                      <a:r>
                        <a:rPr lang="en-US" sz="1500" b="1" i="0" u="none" strike="noStrike" dirty="0">
                          <a:solidFill>
                            <a:schemeClr val="tx1"/>
                          </a:solidFill>
                          <a:latin typeface="Myanmar2" pitchFamily="34" charset="0"/>
                          <a:cs typeface="Myanmar2" pitchFamily="34" charset="0"/>
                        </a:rPr>
                        <a:t>(mil </a:t>
                      </a:r>
                      <a:r>
                        <a:rPr lang="en-US" sz="1500" b="1" i="0" u="none" strike="noStrike" dirty="0" err="1">
                          <a:solidFill>
                            <a:schemeClr val="tx1"/>
                          </a:solidFill>
                          <a:latin typeface="Myanmar2" pitchFamily="34" charset="0"/>
                          <a:cs typeface="Myanmar2" pitchFamily="34" charset="0"/>
                        </a:rPr>
                        <a:t>Kyats</a:t>
                      </a:r>
                      <a:r>
                        <a:rPr lang="en-US" sz="1500" b="1" i="0" u="none" strike="noStrike" dirty="0">
                          <a:solidFill>
                            <a:schemeClr val="tx1"/>
                          </a:solidFill>
                          <a:latin typeface="Myanmar2" pitchFamily="34" charset="0"/>
                          <a:cs typeface="Myanmar2"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rowSpan="2"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en-US" sz="1500" b="1" i="0" u="none" strike="noStrike">
                          <a:solidFill>
                            <a:schemeClr val="tx1"/>
                          </a:solidFill>
                          <a:latin typeface="Myanmar2" pitchFamily="34" charset="0"/>
                          <a:cs typeface="Myanmar2" pitchFamily="34" charset="0"/>
                        </a:rPr>
                        <a:t>State/Region</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Capital Budget </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for DRD (mil Kyats)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gridSpan="4">
                  <a:txBody>
                    <a:bodyPr/>
                    <a:lstStyle/>
                    <a:p>
                      <a:pPr algn="ctr" fontAlgn="ctr"/>
                      <a:r>
                        <a:rPr lang="en-US" sz="1500" b="1" i="0" u="none" strike="noStrike" dirty="0">
                          <a:solidFill>
                            <a:schemeClr val="tx1"/>
                          </a:solidFill>
                          <a:latin typeface="Myanmar2" pitchFamily="34" charset="0"/>
                          <a:cs typeface="Myanmar2" pitchFamily="34" charset="0"/>
                        </a:rPr>
                        <a:t>Electrified Connection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en-US" sz="1500" b="1" i="0" u="none" strike="noStrike" dirty="0">
                          <a:solidFill>
                            <a:schemeClr val="tx1"/>
                          </a:solidFill>
                          <a:latin typeface="Myanmar2" pitchFamily="34" charset="0"/>
                          <a:cs typeface="Myanmar2" pitchFamily="34" charset="0"/>
                        </a:rPr>
                        <a:t>ON Grid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en-US" sz="1500" b="1" i="0" u="none" strike="noStrike" dirty="0">
                          <a:solidFill>
                            <a:schemeClr val="tx1"/>
                          </a:solidFill>
                          <a:latin typeface="Myanmar2" pitchFamily="34" charset="0"/>
                          <a:cs typeface="Myanmar2" pitchFamily="34" charset="0"/>
                        </a:rPr>
                        <a:t>OFF Grid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6069">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1" i="0" u="none" strike="noStrike">
                          <a:solidFill>
                            <a:schemeClr val="tx1"/>
                          </a:solidFill>
                          <a:latin typeface="Myanmar2" pitchFamily="34" charset="0"/>
                          <a:cs typeface="Myanmar2" pitchFamily="34" charset="0"/>
                        </a:rPr>
                        <a:t>Total  Cost</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for 11 kV Line </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&amp; 11/0.4 TR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a:solidFill>
                            <a:schemeClr val="tx1"/>
                          </a:solidFill>
                          <a:latin typeface="Myanmar2" pitchFamily="34" charset="0"/>
                          <a:cs typeface="Myanmar2" pitchFamily="34" charset="0"/>
                        </a:rPr>
                        <a:t>Total Cost</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for 400 V</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Line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a:solidFill>
                            <a:schemeClr val="tx1"/>
                          </a:solidFill>
                          <a:latin typeface="Myanmar2" pitchFamily="34" charset="0"/>
                          <a:cs typeface="Myanmar2" pitchFamily="34" charset="0"/>
                        </a:rPr>
                        <a:t>Total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dirty="0">
                          <a:solidFill>
                            <a:schemeClr val="tx1"/>
                          </a:solidFill>
                          <a:latin typeface="Myanmar2" pitchFamily="34" charset="0"/>
                          <a:cs typeface="Myanmar2" pitchFamily="34" charset="0"/>
                        </a:rPr>
                        <a:t>Off Grid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a:solidFill>
                            <a:schemeClr val="tx1"/>
                          </a:solidFill>
                          <a:latin typeface="Myanmar2" pitchFamily="34" charset="0"/>
                          <a:cs typeface="Myanmar2" pitchFamily="34" charset="0"/>
                        </a:rPr>
                        <a:t>Villages</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(Nos)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a:solidFill>
                            <a:schemeClr val="tx1"/>
                          </a:solidFill>
                          <a:latin typeface="Myanmar2" pitchFamily="34" charset="0"/>
                          <a:cs typeface="Myanmar2" pitchFamily="34" charset="0"/>
                        </a:rPr>
                        <a:t>Consumer</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(nos)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a:solidFill>
                            <a:schemeClr val="tx1"/>
                          </a:solidFill>
                          <a:latin typeface="Myanmar2" pitchFamily="34" charset="0"/>
                          <a:cs typeface="Myanmar2" pitchFamily="34" charset="0"/>
                        </a:rPr>
                        <a:t>Villages</a:t>
                      </a:r>
                      <a:br>
                        <a:rPr lang="en-US" sz="1500" b="1" i="0" u="none" strike="noStrike">
                          <a:solidFill>
                            <a:schemeClr val="tx1"/>
                          </a:solidFill>
                          <a:latin typeface="Myanmar2" pitchFamily="34" charset="0"/>
                          <a:cs typeface="Myanmar2" pitchFamily="34" charset="0"/>
                        </a:rPr>
                      </a:br>
                      <a:r>
                        <a:rPr lang="en-US" sz="1500" b="1" i="0" u="none" strike="noStrike">
                          <a:solidFill>
                            <a:schemeClr val="tx1"/>
                          </a:solidFill>
                          <a:latin typeface="Myanmar2" pitchFamily="34" charset="0"/>
                          <a:cs typeface="Myanmar2" pitchFamily="34" charset="0"/>
                        </a:rPr>
                        <a:t>(Nos)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500" b="1" i="0" u="none" strike="noStrike" dirty="0">
                          <a:solidFill>
                            <a:schemeClr val="tx1"/>
                          </a:solidFill>
                          <a:latin typeface="Myanmar2" pitchFamily="34" charset="0"/>
                          <a:cs typeface="Myanmar2" pitchFamily="34" charset="0"/>
                        </a:rPr>
                        <a:t>Consumer</a:t>
                      </a:r>
                      <a:br>
                        <a:rPr lang="en-US" sz="1500" b="1" i="0" u="none" strike="noStrike" dirty="0">
                          <a:solidFill>
                            <a:schemeClr val="tx1"/>
                          </a:solidFill>
                          <a:latin typeface="Myanmar2" pitchFamily="34" charset="0"/>
                          <a:cs typeface="Myanmar2" pitchFamily="34" charset="0"/>
                        </a:rPr>
                      </a:br>
                      <a:r>
                        <a:rPr lang="en-US" sz="1500" b="1" i="0" u="none" strike="noStrike" dirty="0">
                          <a:solidFill>
                            <a:schemeClr val="tx1"/>
                          </a:solidFill>
                          <a:latin typeface="Myanmar2" pitchFamily="34" charset="0"/>
                          <a:cs typeface="Myanmar2" pitchFamily="34" charset="0"/>
                        </a:rPr>
                        <a:t>(</a:t>
                      </a:r>
                      <a:r>
                        <a:rPr lang="en-US" sz="1500" b="1" i="0" u="none" strike="noStrike" dirty="0" err="1">
                          <a:solidFill>
                            <a:schemeClr val="tx1"/>
                          </a:solidFill>
                          <a:latin typeface="Myanmar2" pitchFamily="34" charset="0"/>
                          <a:cs typeface="Myanmar2" pitchFamily="34" charset="0"/>
                        </a:rPr>
                        <a:t>nos</a:t>
                      </a:r>
                      <a:r>
                        <a:rPr lang="en-US" sz="1500" b="1" i="0" u="none" strike="noStrike" dirty="0">
                          <a:solidFill>
                            <a:schemeClr val="tx1"/>
                          </a:solidFill>
                          <a:latin typeface="Myanmar2" pitchFamily="34" charset="0"/>
                          <a:cs typeface="Myanmar2"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r>
              <a:tr h="497379">
                <a:tc>
                  <a:txBody>
                    <a:bodyPr/>
                    <a:lstStyle/>
                    <a:p>
                      <a:pPr algn="ctr" fontAlgn="ctr"/>
                      <a:r>
                        <a:rPr lang="en-US" sz="1500" b="0" i="0" u="none" strike="noStrike" dirty="0">
                          <a:latin typeface="Myanmar2" pitchFamily="34" charset="0"/>
                          <a:cs typeface="Myanmar2"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my-MM" sz="1500" b="0" i="0" u="none" strike="noStrike" dirty="0">
                          <a:latin typeface="Myanmar2" pitchFamily="34" charset="0"/>
                          <a:cs typeface="Myanmar2" pitchFamily="34" charset="0"/>
                        </a:rPr>
                        <a:t>2014-2015 </a:t>
                      </a:r>
                      <a:r>
                        <a:rPr lang="en-US" sz="1500" b="0" i="0" u="none" strike="noStrike" dirty="0" smtClean="0">
                          <a:latin typeface="Myanmar2" pitchFamily="34" charset="0"/>
                          <a:cs typeface="Myanmar2" pitchFamily="34" charset="0"/>
                        </a:rPr>
                        <a:t>Estimate </a:t>
                      </a:r>
                      <a:r>
                        <a:rPr lang="en-US" sz="1500" b="0" i="0" u="none" strike="noStrike" dirty="0">
                          <a:latin typeface="Myanmar2" pitchFamily="34" charset="0"/>
                          <a:cs typeface="Myanmar2" pitchFamily="34" charset="0"/>
                        </a:rPr>
                        <a:t>(BE+RE)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276.57</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105.24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381.81</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6745.51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57154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500" b="0" i="0" u="none" strike="noStrike">
                          <a:latin typeface="Myanmar2" pitchFamily="34" charset="0"/>
                          <a:cs typeface="Myanmar2"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my-MM" sz="1500" b="0" i="0" u="none" strike="noStrike" dirty="0">
                          <a:latin typeface="Myanmar2" pitchFamily="34" charset="0"/>
                          <a:cs typeface="Myanmar2" pitchFamily="34" charset="0"/>
                        </a:rPr>
                        <a:t>2015-2016 </a:t>
                      </a:r>
                      <a:r>
                        <a:rPr lang="en-US" sz="1500" b="0" i="0" u="none" strike="noStrike" dirty="0" smtClean="0">
                          <a:latin typeface="Myanmar2" pitchFamily="34" charset="0"/>
                          <a:cs typeface="Myanmar2" pitchFamily="34" charset="0"/>
                        </a:rPr>
                        <a:t>Estimate </a:t>
                      </a:r>
                      <a:r>
                        <a:rPr lang="en-US" sz="1500" b="0" i="0" u="none" strike="noStrike" dirty="0">
                          <a:latin typeface="Myanmar2" pitchFamily="34" charset="0"/>
                          <a:cs typeface="Myanmar2" pitchFamily="34" charset="0"/>
                        </a:rPr>
                        <a:t>(BE+RE)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1059.67</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700.43</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1759.92</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1980.43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3139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168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44965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500" b="0" i="0" u="none" strike="noStrike" dirty="0">
                          <a:latin typeface="Myanmar2" pitchFamily="34" charset="0"/>
                          <a:cs typeface="Myanmar2" pitchFamily="34" charset="0"/>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500" b="0" i="0" u="none" strike="noStrike" dirty="0">
                          <a:latin typeface="Myanmar2" pitchFamily="34" charset="0"/>
                          <a:cs typeface="Myanmar2" pitchFamily="34" charset="0"/>
                        </a:rPr>
                        <a:t>2016-2017 </a:t>
                      </a:r>
                      <a:r>
                        <a:rPr lang="en-US" sz="1500" b="0" i="0" u="none" strike="noStrike" baseline="0" dirty="0" smtClean="0">
                          <a:latin typeface="Myanmar2" pitchFamily="34" charset="0"/>
                          <a:cs typeface="Myanmar2" pitchFamily="34" charset="0"/>
                        </a:rPr>
                        <a:t> </a:t>
                      </a:r>
                      <a:r>
                        <a:rPr lang="en-US" sz="1500" b="0" i="0" u="none" strike="noStrike" dirty="0" smtClean="0">
                          <a:latin typeface="Myanmar2" pitchFamily="34" charset="0"/>
                          <a:cs typeface="Myanmar2" pitchFamily="34" charset="0"/>
                        </a:rPr>
                        <a:t>Budget </a:t>
                      </a:r>
                      <a:r>
                        <a:rPr lang="en-US" sz="1500" b="0" i="0" u="none" strike="noStrike" dirty="0">
                          <a:latin typeface="Myanmar2" pitchFamily="34" charset="0"/>
                          <a:cs typeface="Myanmar2" pitchFamily="34" charset="0"/>
                        </a:rPr>
                        <a:t>Estimate (BE+RE)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2230.03</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680.26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dirty="0" smtClean="0">
                          <a:latin typeface="Myanmar2"/>
                        </a:rPr>
                        <a:t>2910.29</a:t>
                      </a:r>
                      <a:endParaRPr lang="en-US" sz="1500" b="0"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10612.38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3400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455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0" i="0" u="none" strike="noStrike">
                          <a:latin typeface="Myanmar2"/>
                        </a:rPr>
                        <a:t>48023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6944">
                <a:tc gridSpan="2">
                  <a:txBody>
                    <a:bodyPr/>
                    <a:lstStyle/>
                    <a:p>
                      <a:pPr algn="ctr" fontAlgn="ctr"/>
                      <a:r>
                        <a:rPr lang="en-US" sz="1500" b="1" i="0" u="none" strike="noStrike" dirty="0">
                          <a:latin typeface="Myanmar2" pitchFamily="34" charset="0"/>
                          <a:cs typeface="Myanmar2" pitchFamily="34" charset="0"/>
                        </a:rPr>
                        <a:t>Grand Total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500" b="1" i="0" u="none" strike="noStrike" dirty="0" smtClean="0">
                          <a:latin typeface="Myanmar2"/>
                        </a:rPr>
                        <a:t>3566.27</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smtClean="0">
                          <a:latin typeface="Myanmar2"/>
                        </a:rPr>
                        <a:t>1485.93</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smtClean="0">
                          <a:latin typeface="Myanmar2"/>
                        </a:rPr>
                        <a:t>5052.02</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a:latin typeface="Myanmar2"/>
                        </a:rPr>
                        <a:t>19338.320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smtClean="0">
                          <a:latin typeface="Myanmar2"/>
                        </a:rPr>
                        <a:t>68.00</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smtClean="0">
                          <a:latin typeface="Myanmar2"/>
                        </a:rPr>
                        <a:t>7011.00</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smtClean="0">
                          <a:latin typeface="Myanmar2"/>
                        </a:rPr>
                        <a:t>720.00</a:t>
                      </a:r>
                      <a:endParaRPr lang="en-US" sz="1500" b="1" i="0" u="none" strike="noStrike" dirty="0">
                        <a:latin typeface="Myanmar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ctr"/>
                      <a:r>
                        <a:rPr lang="en-US" sz="1500" b="1" i="0" u="none" strike="noStrike" dirty="0">
                          <a:latin typeface="Myanmar2"/>
                        </a:rPr>
                        <a:t>150142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12</a:t>
            </a:fld>
            <a:endParaRPr lang="en-US" b="1" dirty="0">
              <a:solidFill>
                <a:schemeClr val="tx1"/>
              </a:solidFill>
            </a:endParaRPr>
          </a:p>
        </p:txBody>
      </p:sp>
      <p:graphicFrame>
        <p:nvGraphicFramePr>
          <p:cNvPr id="278533" name="Object 5"/>
          <p:cNvGraphicFramePr>
            <a:graphicFrameLocks noChangeAspect="1"/>
          </p:cNvGraphicFramePr>
          <p:nvPr/>
        </p:nvGraphicFramePr>
        <p:xfrm>
          <a:off x="309562" y="990600"/>
          <a:ext cx="8605838" cy="4575175"/>
        </p:xfrm>
        <a:graphic>
          <a:graphicData uri="http://schemas.openxmlformats.org/presentationml/2006/ole">
            <p:oleObj spid="_x0000_s1026" name="Worksheet" r:id="rId3" imgW="11077564" imgH="6038954" progId="Excel.Sheet.12">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13</a:t>
            </a:fld>
            <a:endParaRPr lang="en-US" b="1" dirty="0">
              <a:solidFill>
                <a:schemeClr val="tx1"/>
              </a:solidFill>
            </a:endParaRPr>
          </a:p>
        </p:txBody>
      </p:sp>
      <p:graphicFrame>
        <p:nvGraphicFramePr>
          <p:cNvPr id="279560" name="Object 8"/>
          <p:cNvGraphicFramePr>
            <a:graphicFrameLocks noChangeAspect="1"/>
          </p:cNvGraphicFramePr>
          <p:nvPr/>
        </p:nvGraphicFramePr>
        <p:xfrm>
          <a:off x="233363" y="903288"/>
          <a:ext cx="8682037" cy="4933950"/>
        </p:xfrm>
        <a:graphic>
          <a:graphicData uri="http://schemas.openxmlformats.org/presentationml/2006/ole">
            <p:oleObj spid="_x0000_s2050" name="Worksheet" r:id="rId3" imgW="11077564" imgH="6515117" progId="Excel.Sheet.12">
              <p:embed/>
            </p:oleObj>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14</a:t>
            </a:fld>
            <a:endParaRPr lang="en-US" b="1" dirty="0">
              <a:solidFill>
                <a:schemeClr val="tx1"/>
              </a:solidFill>
            </a:endParaRPr>
          </a:p>
        </p:txBody>
      </p:sp>
      <p:graphicFrame>
        <p:nvGraphicFramePr>
          <p:cNvPr id="280582" name="Object 6"/>
          <p:cNvGraphicFramePr>
            <a:graphicFrameLocks noChangeAspect="1"/>
          </p:cNvGraphicFramePr>
          <p:nvPr/>
        </p:nvGraphicFramePr>
        <p:xfrm>
          <a:off x="223837" y="906463"/>
          <a:ext cx="8691563" cy="4940300"/>
        </p:xfrm>
        <a:graphic>
          <a:graphicData uri="http://schemas.openxmlformats.org/presentationml/2006/ole">
            <p:oleObj spid="_x0000_s3074" name="Worksheet" r:id="rId3" imgW="11077564" imgH="6515117" progId="Excel.Sheet.12">
              <p:embed/>
            </p:oleObj>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15</a:t>
            </a:fld>
            <a:endParaRPr lang="en-US" b="1" dirty="0">
              <a:solidFill>
                <a:schemeClr val="tx1"/>
              </a:solidFill>
            </a:endParaRPr>
          </a:p>
        </p:txBody>
      </p:sp>
      <p:graphicFrame>
        <p:nvGraphicFramePr>
          <p:cNvPr id="346114" name="Object 2"/>
          <p:cNvGraphicFramePr>
            <a:graphicFrameLocks noChangeAspect="1"/>
          </p:cNvGraphicFramePr>
          <p:nvPr/>
        </p:nvGraphicFramePr>
        <p:xfrm>
          <a:off x="223837" y="906463"/>
          <a:ext cx="8691563" cy="4940300"/>
        </p:xfrm>
        <a:graphic>
          <a:graphicData uri="http://schemas.openxmlformats.org/presentationml/2006/ole">
            <p:oleObj spid="_x0000_s4098" name="Worksheet" r:id="rId3" imgW="11077564" imgH="6515117" progId="Excel.Sheet.12">
              <p:embed/>
            </p:oleObj>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844061" y="914400"/>
            <a:ext cx="7596554" cy="4343400"/>
          </a:xfrm>
          <a:prstGeom prst="ellipse">
            <a:avLst/>
          </a:prstGeom>
          <a:solidFill>
            <a:srgbClr val="11C1FF"/>
          </a:solidFill>
          <a:ln w="101600" cmpd="thinThick">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1195754" y="2474774"/>
            <a:ext cx="6811108" cy="1107996"/>
          </a:xfrm>
          <a:prstGeom prst="rect">
            <a:avLst/>
          </a:prstGeom>
          <a:noFill/>
        </p:spPr>
        <p:txBody>
          <a:bodyPr>
            <a:spAutoFit/>
          </a:bodyPr>
          <a:lstStyle/>
          <a:p>
            <a:pPr algn="ctr" fontAlgn="auto">
              <a:spcBef>
                <a:spcPts val="0"/>
              </a:spcBef>
              <a:spcAft>
                <a:spcPts val="0"/>
              </a:spcAft>
              <a:defRPr/>
            </a:pPr>
            <a:r>
              <a:rPr lang="en-US" sz="660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yanmar2" pitchFamily="34" charset="0"/>
                <a:cs typeface="Myanmar2" pitchFamily="34" charset="0"/>
              </a:rPr>
              <a:t>THANK </a:t>
            </a:r>
            <a:r>
              <a:rPr lang="en-US"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yanmar2" pitchFamily="34" charset="0"/>
                <a:cs typeface="Myanmar2" pitchFamily="34" charset="0"/>
              </a:rPr>
              <a:t>YOU</a:t>
            </a:r>
            <a:endParaRPr lang="my-MM"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yanmar2" pitchFamily="34" charset="0"/>
              <a:cs typeface="Myanmar2" pitchFamily="34" charset="0"/>
            </a:endParaRPr>
          </a:p>
        </p:txBody>
      </p:sp>
      <p:sp>
        <p:nvSpPr>
          <p:cNvPr id="7" name="Slide Number Placeholder 6"/>
          <p:cNvSpPr>
            <a:spLocks noGrp="1"/>
          </p:cNvSpPr>
          <p:nvPr>
            <p:ph type="sldNum" sz="quarter" idx="12"/>
          </p:nvPr>
        </p:nvSpPr>
        <p:spPr/>
        <p:txBody>
          <a:bodyPr/>
          <a:lstStyle/>
          <a:p>
            <a:fld id="{7AFB343D-7616-44E2-97B0-31793D356831}" type="slidenum">
              <a:rPr lang="en-US" smtClean="0"/>
              <a:pPr/>
              <a:t>16</a:t>
            </a:fld>
            <a:endParaRPr lang="en-US"/>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
            <a:ext cx="9144000" cy="830997"/>
          </a:xfrm>
          <a:prstGeom prst="rect">
            <a:avLst/>
          </a:prstGeom>
          <a:solidFill>
            <a:srgbClr val="FFFF00"/>
          </a:solidFill>
        </p:spPr>
        <p:txBody>
          <a:bodyPr wrap="square">
            <a:spAutoFit/>
          </a:bodyPr>
          <a:lstStyle/>
          <a:p>
            <a:pPr algn="ctr"/>
            <a:r>
              <a:rPr lang="en-US" sz="2400" b="1" dirty="0" smtClean="0">
                <a:latin typeface="Myanmar2" pitchFamily="34" charset="0"/>
                <a:cs typeface="Myanmar2" pitchFamily="34" charset="0"/>
              </a:rPr>
              <a:t>Priority  Electrification Project List for  </a:t>
            </a:r>
          </a:p>
          <a:p>
            <a:pPr algn="ctr"/>
            <a:r>
              <a:rPr lang="en-US" sz="2400" b="1" dirty="0" err="1" smtClean="0">
                <a:latin typeface="Myanmar2" pitchFamily="34" charset="0"/>
                <a:cs typeface="Myanmar2" pitchFamily="34" charset="0"/>
              </a:rPr>
              <a:t>Bago</a:t>
            </a:r>
            <a:r>
              <a:rPr lang="en-US" sz="2400" b="1" dirty="0" smtClean="0">
                <a:latin typeface="Myanmar2" pitchFamily="34" charset="0"/>
                <a:cs typeface="Myanmar2" pitchFamily="34" charset="0"/>
              </a:rPr>
              <a:t> (West) Region</a:t>
            </a:r>
            <a:endParaRPr lang="en-US" sz="2400" b="1" dirty="0">
              <a:latin typeface="Myanmar2" pitchFamily="34" charset="0"/>
              <a:cs typeface="Myanmar2" pitchFamily="34" charset="0"/>
            </a:endParaRPr>
          </a:p>
        </p:txBody>
      </p:sp>
      <p:sp>
        <p:nvSpPr>
          <p:cNvPr id="5" name="Content Placeholder 2"/>
          <p:cNvSpPr txBox="1">
            <a:spLocks/>
          </p:cNvSpPr>
          <p:nvPr/>
        </p:nvSpPr>
        <p:spPr>
          <a:xfrm>
            <a:off x="0" y="914400"/>
            <a:ext cx="9144000" cy="5943600"/>
          </a:xfrm>
          <a:prstGeom prst="rect">
            <a:avLst/>
          </a:prstGeom>
          <a:noFill/>
        </p:spPr>
        <p:txBody>
          <a:bodyPr vert="horz" lIns="91431" tIns="45715" rIns="91431" bIns="45715" rtlCol="0">
            <a:noAutofit/>
          </a:bodyPr>
          <a:lstStyle/>
          <a:p>
            <a:pPr marL="628650" indent="-628650" algn="just">
              <a:spcBef>
                <a:spcPct val="20000"/>
              </a:spcBef>
              <a:buFont typeface="Arial" pitchFamily="34" charset="0"/>
              <a:buNone/>
              <a:tabLst>
                <a:tab pos="628650" algn="l"/>
                <a:tab pos="1143000" algn="l"/>
              </a:tabLst>
              <a:defRPr/>
            </a:pPr>
            <a:r>
              <a:rPr lang="en-US" sz="2000" b="1" dirty="0" smtClean="0">
                <a:latin typeface="Myanmar2" pitchFamily="34" charset="0"/>
                <a:cs typeface="Myanmar2" pitchFamily="34" charset="0"/>
              </a:rPr>
              <a:t>*	The following facts are agreement after discussion with Chief Minister (Local government) -</a:t>
            </a:r>
          </a:p>
          <a:p>
            <a:pPr marL="1143000" indent="-1143000" algn="just">
              <a:spcBef>
                <a:spcPct val="20000"/>
              </a:spcBef>
              <a:buFont typeface="Arial" pitchFamily="34" charset="0"/>
              <a:buNone/>
              <a:tabLst>
                <a:tab pos="628650" algn="l"/>
                <a:tab pos="1143000" algn="l"/>
              </a:tabLst>
              <a:defRPr/>
            </a:pPr>
            <a:r>
              <a:rPr lang="en-US" sz="2000" b="1" dirty="0" smtClean="0">
                <a:latin typeface="Myanmar2" pitchFamily="34" charset="0"/>
                <a:cs typeface="Myanmar2" pitchFamily="34" charset="0"/>
              </a:rPr>
              <a:t>	-	to be priority the villages having along the main road.</a:t>
            </a:r>
          </a:p>
          <a:p>
            <a:pPr marL="1143000" indent="-1143000" algn="just">
              <a:spcBef>
                <a:spcPct val="20000"/>
              </a:spcBef>
              <a:buFont typeface="Arial" pitchFamily="34" charset="0"/>
              <a:buNone/>
              <a:tabLst>
                <a:tab pos="628650" algn="l"/>
                <a:tab pos="1143000" algn="l"/>
              </a:tabLst>
              <a:defRPr/>
            </a:pPr>
            <a:r>
              <a:rPr lang="en-US" sz="2000" b="1" dirty="0" smtClean="0">
                <a:latin typeface="Myanmar2" pitchFamily="34" charset="0"/>
                <a:cs typeface="Myanmar2" pitchFamily="34" charset="0"/>
              </a:rPr>
              <a:t>	-	 to be priority the villages having many houses especially more than 100 houses.</a:t>
            </a:r>
          </a:p>
          <a:p>
            <a:pPr marL="1143000" indent="-1143000" algn="just">
              <a:spcBef>
                <a:spcPct val="20000"/>
              </a:spcBef>
              <a:buFont typeface="Arial" pitchFamily="34" charset="0"/>
              <a:buNone/>
              <a:tabLst>
                <a:tab pos="628650" algn="l"/>
                <a:tab pos="1143000" algn="l"/>
              </a:tabLst>
              <a:defRPr/>
            </a:pPr>
            <a:r>
              <a:rPr lang="en-US" sz="2000" b="1" dirty="0" smtClean="0">
                <a:latin typeface="Myanmar2" pitchFamily="34" charset="0"/>
                <a:cs typeface="Myanmar2" pitchFamily="34" charset="0"/>
              </a:rPr>
              <a:t>	-	to be explaining the villages to construct the low voltage line (400V Line).</a:t>
            </a:r>
          </a:p>
          <a:p>
            <a:pPr marL="628650" indent="-628650" algn="just">
              <a:spcBef>
                <a:spcPct val="20000"/>
              </a:spcBef>
              <a:tabLst>
                <a:tab pos="628650" algn="l"/>
                <a:tab pos="1143000" algn="l"/>
              </a:tabLst>
              <a:defRPr/>
            </a:pPr>
            <a:r>
              <a:rPr lang="en-US" sz="2000" b="1" dirty="0" smtClean="0">
                <a:latin typeface="Myanmar2" pitchFamily="34" charset="0"/>
                <a:cs typeface="Myanmar2" pitchFamily="34" charset="0"/>
              </a:rPr>
              <a:t>*	The Chief Minister would like to be electrified some villages having along the main road and a little more than 2 miles from existing 11kV distribution line.</a:t>
            </a:r>
          </a:p>
          <a:p>
            <a:pPr marL="628650" indent="-628650" algn="just">
              <a:spcBef>
                <a:spcPct val="20000"/>
              </a:spcBef>
              <a:tabLst>
                <a:tab pos="628650" algn="l"/>
                <a:tab pos="1143000" algn="l"/>
              </a:tabLst>
              <a:defRPr/>
            </a:pPr>
            <a:r>
              <a:rPr lang="en-US" sz="2000" b="1" dirty="0" smtClean="0">
                <a:latin typeface="Myanmar2" pitchFamily="34" charset="0"/>
                <a:cs typeface="Myanmar2" pitchFamily="34" charset="0"/>
              </a:rPr>
              <a:t>*	There are the villages within 2 miles according to National Electrification Plan (NEP), now. But, if it is cut off because of insufficient the budget, it is the presentation the consideration of Chief Minister to select priority according to the above facts.</a:t>
            </a:r>
            <a:endParaRPr lang="en-US" sz="2000" b="1" dirty="0">
              <a:latin typeface="Myanmar2" pitchFamily="34" charset="0"/>
              <a:cs typeface="Myanmar2" pitchFamily="34" charset="0"/>
            </a:endParaRPr>
          </a:p>
        </p:txBody>
      </p:sp>
      <p:sp>
        <p:nvSpPr>
          <p:cNvPr id="6" name="Slide Number Placeholder 2"/>
          <p:cNvSpPr>
            <a:spLocks noGrp="1"/>
          </p:cNvSpPr>
          <p:nvPr>
            <p:ph type="sldNum" sz="quarter" idx="12"/>
          </p:nvPr>
        </p:nvSpPr>
        <p:spPr>
          <a:xfrm>
            <a:off x="6869723" y="6569076"/>
            <a:ext cx="2133600" cy="365125"/>
          </a:xfrm>
        </p:spPr>
        <p:txBody>
          <a:bodyPr/>
          <a:lstStyle/>
          <a:p>
            <a:pPr>
              <a:defRPr/>
            </a:pPr>
            <a:fld id="{23684BC6-0D2B-4F17-9310-EC65D7CC1935}"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990600"/>
          <a:ext cx="8763000" cy="5081505"/>
        </p:xfrm>
        <a:graphic>
          <a:graphicData uri="http://schemas.openxmlformats.org/drawingml/2006/table">
            <a:tbl>
              <a:tblPr firstRow="1" bandRow="1">
                <a:tableStyleId>{5C22544A-7EE6-4342-B048-85BDC9FD1C3A}</a:tableStyleId>
              </a:tblPr>
              <a:tblGrid>
                <a:gridCol w="293165"/>
                <a:gridCol w="1002235"/>
                <a:gridCol w="1676400"/>
                <a:gridCol w="533400"/>
                <a:gridCol w="685800"/>
                <a:gridCol w="685800"/>
                <a:gridCol w="685800"/>
                <a:gridCol w="838200"/>
                <a:gridCol w="762000"/>
                <a:gridCol w="762000"/>
                <a:gridCol w="838200"/>
              </a:tblGrid>
              <a:tr h="497379">
                <a:tc rowSpan="2">
                  <a:txBody>
                    <a:bodyPr/>
                    <a:lstStyle/>
                    <a:p>
                      <a:pPr algn="ctr" fontAlgn="ctr"/>
                      <a:r>
                        <a:rPr lang="en-US" sz="1400" b="1" i="0" u="none" strike="noStrike" dirty="0">
                          <a:solidFill>
                            <a:srgbClr val="000000"/>
                          </a:solidFill>
                          <a:latin typeface="Myanmar2"/>
                        </a:rPr>
                        <a:t>No.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rowSpan="2">
                  <a:txBody>
                    <a:bodyPr/>
                    <a:lstStyle/>
                    <a:p>
                      <a:pPr algn="ctr" fontAlgn="ctr"/>
                      <a:r>
                        <a:rPr lang="en-US" sz="1400" b="1" i="0" u="none" strike="noStrike" dirty="0">
                          <a:solidFill>
                            <a:srgbClr val="000000"/>
                          </a:solidFill>
                          <a:latin typeface="Myanmar2"/>
                        </a:rPr>
                        <a:t>Township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gridSpan="3">
                  <a:txBody>
                    <a:bodyPr/>
                    <a:lstStyle/>
                    <a:p>
                      <a:pPr algn="ctr" fontAlgn="ctr"/>
                      <a:r>
                        <a:rPr lang="en-US" sz="1400" b="1" i="0" u="none" strike="noStrike">
                          <a:solidFill>
                            <a:srgbClr val="000000"/>
                          </a:solidFill>
                          <a:latin typeface="Myanmar2"/>
                        </a:rPr>
                        <a:t>To be constructed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en-US" sz="1400" b="1" i="0" u="none" strike="noStrike">
                          <a:solidFill>
                            <a:srgbClr val="000000"/>
                          </a:solidFill>
                          <a:latin typeface="Myanmar2"/>
                        </a:rPr>
                        <a:t>The effective area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en-US" sz="1400" b="1" i="0" u="none" strike="noStrike">
                          <a:solidFill>
                            <a:srgbClr val="000000"/>
                          </a:solidFill>
                          <a:latin typeface="Myanmar2"/>
                        </a:rPr>
                        <a:t>Esimated cost</a:t>
                      </a:r>
                      <a:br>
                        <a:rPr lang="en-US" sz="1400" b="1" i="0" u="none" strike="noStrike">
                          <a:solidFill>
                            <a:srgbClr val="000000"/>
                          </a:solidFill>
                          <a:latin typeface="Myanmar2"/>
                        </a:rPr>
                      </a:br>
                      <a:r>
                        <a:rPr lang="en-US" sz="1400" b="1" i="0" u="none" strike="noStrike">
                          <a:solidFill>
                            <a:srgbClr val="000000"/>
                          </a:solidFill>
                          <a:latin typeface="Myanmar2"/>
                        </a:rPr>
                        <a:t>(million kyats)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8021">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1" i="0" u="none" strike="noStrike">
                          <a:solidFill>
                            <a:srgbClr val="000000"/>
                          </a:solidFill>
                          <a:latin typeface="Myanmar2"/>
                        </a:rPr>
                        <a:t>Sub-</a:t>
                      </a:r>
                      <a:br>
                        <a:rPr lang="en-US" sz="1400" b="1" i="0" u="none" strike="noStrike">
                          <a:solidFill>
                            <a:srgbClr val="000000"/>
                          </a:solidFill>
                          <a:latin typeface="Myanmar2"/>
                        </a:rPr>
                      </a:br>
                      <a:r>
                        <a:rPr lang="en-US" sz="1400" b="1" i="0" u="none" strike="noStrike">
                          <a:solidFill>
                            <a:srgbClr val="000000"/>
                          </a:solidFill>
                          <a:latin typeface="Myanmar2"/>
                        </a:rPr>
                        <a:t>Station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66kV</a:t>
                      </a:r>
                      <a:br>
                        <a:rPr lang="en-US" sz="1400" b="1" i="0" u="none" strike="noStrike">
                          <a:solidFill>
                            <a:srgbClr val="000000"/>
                          </a:solidFill>
                          <a:latin typeface="Myanmar2"/>
                        </a:rPr>
                      </a:br>
                      <a:r>
                        <a:rPr lang="en-US" sz="1400" b="1" i="0" u="none" strike="noStrike">
                          <a:solidFill>
                            <a:srgbClr val="000000"/>
                          </a:solidFill>
                          <a:latin typeface="Myanmar2"/>
                        </a:rPr>
                        <a:t>Line</a:t>
                      </a:r>
                      <a:br>
                        <a:rPr lang="en-US" sz="1400" b="1" i="0" u="none" strike="noStrike">
                          <a:solidFill>
                            <a:srgbClr val="000000"/>
                          </a:solidFill>
                          <a:latin typeface="Myanmar2"/>
                        </a:rPr>
                      </a:br>
                      <a:r>
                        <a:rPr lang="en-US" sz="1400" b="1" i="0" u="none" strike="noStrike">
                          <a:solidFill>
                            <a:srgbClr val="000000"/>
                          </a:solidFill>
                          <a:latin typeface="Myanmar2"/>
                        </a:rPr>
                        <a:t>(mile)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33kV</a:t>
                      </a:r>
                      <a:br>
                        <a:rPr lang="en-US" sz="1400" b="1" i="0" u="none" strike="noStrike">
                          <a:solidFill>
                            <a:srgbClr val="000000"/>
                          </a:solidFill>
                          <a:latin typeface="Myanmar2"/>
                        </a:rPr>
                      </a:br>
                      <a:r>
                        <a:rPr lang="en-US" sz="1400" b="1" i="0" u="none" strike="noStrike">
                          <a:solidFill>
                            <a:srgbClr val="000000"/>
                          </a:solidFill>
                          <a:latin typeface="Myanmar2"/>
                        </a:rPr>
                        <a:t>Line</a:t>
                      </a:r>
                      <a:br>
                        <a:rPr lang="en-US" sz="1400" b="1" i="0" u="none" strike="noStrike">
                          <a:solidFill>
                            <a:srgbClr val="000000"/>
                          </a:solidFill>
                          <a:latin typeface="Myanmar2"/>
                        </a:rPr>
                      </a:br>
                      <a:r>
                        <a:rPr lang="en-US" sz="1400" b="1" i="0" u="none" strike="noStrike">
                          <a:solidFill>
                            <a:srgbClr val="000000"/>
                          </a:solidFill>
                          <a:latin typeface="Myanmar2"/>
                        </a:rPr>
                        <a:t>(mile)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Villages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House</a:t>
                      </a:r>
                      <a:br>
                        <a:rPr lang="en-US" sz="1400" b="1" i="0" u="none" strike="noStrike">
                          <a:solidFill>
                            <a:srgbClr val="000000"/>
                          </a:solidFill>
                          <a:latin typeface="Myanmar2"/>
                        </a:rPr>
                      </a:br>
                      <a:r>
                        <a:rPr lang="en-US" sz="1400" b="1" i="0" u="none" strike="noStrike">
                          <a:solidFill>
                            <a:srgbClr val="000000"/>
                          </a:solidFill>
                          <a:latin typeface="Myanmar2"/>
                        </a:rPr>
                        <a:t>Hold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Population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Materail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Instation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dirty="0">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r>
              <a:tr h="497379">
                <a:tc>
                  <a:txBody>
                    <a:bodyPr/>
                    <a:lstStyle/>
                    <a:p>
                      <a:pPr algn="ctr" fontAlgn="ctr"/>
                      <a:r>
                        <a:rPr lang="en-US" sz="1400" b="0" i="0" u="none" strike="noStrike">
                          <a:solidFill>
                            <a:srgbClr val="000000"/>
                          </a:solidFill>
                          <a:latin typeface="Myanmar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err="1">
                          <a:solidFill>
                            <a:srgbClr val="000000"/>
                          </a:solidFill>
                          <a:latin typeface="Myanmar2"/>
                        </a:rPr>
                        <a:t>Shwetaung</a:t>
                      </a:r>
                      <a:endParaRPr lang="en-US" sz="1400" b="0" i="0" u="none" strike="noStrike" dirty="0">
                        <a:solidFill>
                          <a:srgbClr val="000000"/>
                        </a:solidFill>
                        <a:latin typeface="Myanmar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a:solidFill>
                            <a:srgbClr val="000000"/>
                          </a:solidFill>
                          <a:latin typeface="Myanmar2"/>
                        </a:rPr>
                        <a:t>10 MVA</a:t>
                      </a:r>
                      <a:br>
                        <a:rPr lang="en-US" sz="1400" b="0" i="0" u="none" strike="noStrike" dirty="0">
                          <a:solidFill>
                            <a:srgbClr val="000000"/>
                          </a:solidFill>
                          <a:latin typeface="Myanmar2"/>
                        </a:rPr>
                      </a:br>
                      <a:r>
                        <a:rPr lang="en-US" sz="1400" b="0" i="0" u="none" strike="noStrike" dirty="0">
                          <a:solidFill>
                            <a:srgbClr val="000000"/>
                          </a:solidFill>
                          <a:latin typeface="Myanmar2"/>
                        </a:rPr>
                        <a:t>(66/11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4560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18148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1611.82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171.25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1783.07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Paungde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a:solidFill>
                            <a:srgbClr val="000000"/>
                          </a:solidFill>
                          <a:latin typeface="Myanmar2"/>
                        </a:rPr>
                        <a:t>10 MVA</a:t>
                      </a:r>
                      <a:br>
                        <a:rPr lang="en-US" sz="1400" b="0" i="0" u="none" strike="noStrike" dirty="0">
                          <a:solidFill>
                            <a:srgbClr val="000000"/>
                          </a:solidFill>
                          <a:latin typeface="Myanmar2"/>
                        </a:rPr>
                      </a:br>
                      <a:r>
                        <a:rPr lang="en-US" sz="1400" b="0" i="0" u="none" strike="noStrike" dirty="0">
                          <a:solidFill>
                            <a:srgbClr val="000000"/>
                          </a:solidFill>
                          <a:latin typeface="Myanmar2"/>
                        </a:rPr>
                        <a:t>(Replacement 33/11 kV, </a:t>
                      </a:r>
                      <a:br>
                        <a:rPr lang="en-US" sz="1400" b="0" i="0" u="none" strike="noStrike" dirty="0">
                          <a:solidFill>
                            <a:srgbClr val="000000"/>
                          </a:solidFill>
                          <a:latin typeface="Myanmar2"/>
                        </a:rPr>
                      </a:br>
                      <a:r>
                        <a:rPr lang="en-US" sz="1400" b="0" i="0" u="none" strike="noStrike" dirty="0">
                          <a:solidFill>
                            <a:srgbClr val="000000"/>
                          </a:solidFill>
                          <a:latin typeface="Myanmar2"/>
                        </a:rPr>
                        <a:t>5 x2 </a:t>
                      </a:r>
                      <a:r>
                        <a:rPr lang="en-US" sz="1400" b="0" i="0" u="none" strike="noStrike" dirty="0" err="1">
                          <a:solidFill>
                            <a:srgbClr val="000000"/>
                          </a:solidFill>
                          <a:latin typeface="Myanmar2"/>
                        </a:rPr>
                        <a:t>Nos</a:t>
                      </a:r>
                      <a:r>
                        <a:rPr lang="en-US" sz="1400" b="0" i="0" u="none" strike="noStrike" dirty="0">
                          <a:solidFill>
                            <a:srgbClr val="000000"/>
                          </a:solidFill>
                          <a:latin typeface="Myanmar2"/>
                        </a:rPr>
                        <a:t> MVA to 10 MVA)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8580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703.525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717.625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Gyobinkauk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10 MVA</a:t>
                      </a:r>
                      <a:br>
                        <a:rPr lang="en-US" sz="1400" b="0" i="0" u="none" strike="noStrike">
                          <a:solidFill>
                            <a:srgbClr val="000000"/>
                          </a:solidFill>
                          <a:latin typeface="Myanmar2"/>
                        </a:rPr>
                      </a:br>
                      <a:r>
                        <a:rPr lang="en-US" sz="1400" b="0" i="0" u="none" strike="noStrike">
                          <a:solidFill>
                            <a:srgbClr val="000000"/>
                          </a:solidFill>
                          <a:latin typeface="Myanmar2"/>
                        </a:rPr>
                        <a:t>(Replacement 33/11 kV, </a:t>
                      </a:r>
                      <a:br>
                        <a:rPr lang="en-US" sz="1400" b="0" i="0" u="none" strike="noStrike">
                          <a:solidFill>
                            <a:srgbClr val="000000"/>
                          </a:solidFill>
                          <a:latin typeface="Myanmar2"/>
                        </a:rPr>
                      </a:br>
                      <a:r>
                        <a:rPr lang="en-US" sz="1400" b="0" i="0" u="none" strike="noStrike">
                          <a:solidFill>
                            <a:srgbClr val="000000"/>
                          </a:solidFill>
                          <a:latin typeface="Myanmar2"/>
                        </a:rPr>
                        <a:t>5  MVA to 10 MVA)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29407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703.525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718.225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NattinLinn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10 MVA</a:t>
                      </a:r>
                      <a:br>
                        <a:rPr lang="en-US" sz="1400" b="0" i="0" u="none" strike="noStrike">
                          <a:solidFill>
                            <a:srgbClr val="000000"/>
                          </a:solidFill>
                          <a:latin typeface="Myanmar2"/>
                        </a:rPr>
                      </a:br>
                      <a:r>
                        <a:rPr lang="en-US" sz="1400" b="0" i="0" u="none" strike="noStrike">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4970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15758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744.015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134.445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878.46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Sinmeeswe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5 MVA </a:t>
                      </a:r>
                      <a:br>
                        <a:rPr lang="en-US" sz="1400" b="0" i="0" u="none" strike="noStrike">
                          <a:solidFill>
                            <a:srgbClr val="000000"/>
                          </a:solidFill>
                          <a:latin typeface="Myanmar2"/>
                        </a:rPr>
                      </a:br>
                      <a:r>
                        <a:rPr lang="en-US" sz="1400" b="0" i="0" u="none" strike="noStrike">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12186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635.4794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110.8178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746.2972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Hmattine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5 MVA </a:t>
                      </a:r>
                      <a:br>
                        <a:rPr lang="en-US" sz="1400" b="0" i="0" u="none" strike="noStrike">
                          <a:solidFill>
                            <a:srgbClr val="000000"/>
                          </a:solidFill>
                          <a:latin typeface="Myanmar2"/>
                        </a:rPr>
                      </a:br>
                      <a:r>
                        <a:rPr lang="en-US" sz="1400" b="0" i="0" u="none" strike="noStrike">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9.00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12787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48721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972.041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159.645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1131.686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err="1">
                          <a:solidFill>
                            <a:srgbClr val="000000"/>
                          </a:solidFill>
                          <a:latin typeface="Myanmar2"/>
                        </a:rPr>
                        <a:t>Thayawady</a:t>
                      </a:r>
                      <a:endParaRPr lang="en-US" sz="1400" b="0" i="0" u="none" strike="noStrike" dirty="0">
                        <a:solidFill>
                          <a:srgbClr val="000000"/>
                        </a:solidFill>
                        <a:latin typeface="Myanmar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a:solidFill>
                            <a:srgbClr val="000000"/>
                          </a:solidFill>
                          <a:latin typeface="Myanmar2"/>
                        </a:rPr>
                        <a:t>5 MVA </a:t>
                      </a:r>
                      <a:br>
                        <a:rPr lang="en-US" sz="1400" b="0" i="0" u="none" strike="noStrike" dirty="0">
                          <a:solidFill>
                            <a:srgbClr val="000000"/>
                          </a:solidFill>
                          <a:latin typeface="Myanmar2"/>
                        </a:rPr>
                      </a:br>
                      <a:r>
                        <a:rPr lang="en-US" sz="1400" b="0" i="0" u="none" strike="noStrike" dirty="0">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3922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16086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635.4794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111.4178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dirty="0">
                          <a:solidFill>
                            <a:srgbClr val="000000"/>
                          </a:solidFill>
                          <a:latin typeface="Myanmar2"/>
                        </a:rPr>
                        <a:t>746.8972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Rectangle 4"/>
          <p:cNvSpPr/>
          <p:nvPr/>
        </p:nvSpPr>
        <p:spPr>
          <a:xfrm>
            <a:off x="152400" y="152400"/>
            <a:ext cx="8763000" cy="769441"/>
          </a:xfrm>
          <a:prstGeom prst="rect">
            <a:avLst/>
          </a:prstGeom>
        </p:spPr>
        <p:txBody>
          <a:bodyPr wrap="square">
            <a:spAutoFit/>
          </a:bodyPr>
          <a:lstStyle/>
          <a:p>
            <a:pPr algn="ctr"/>
            <a:r>
              <a:rPr lang="en-US" sz="2200" b="1" dirty="0" smtClean="0">
                <a:latin typeface="Myanmar2" pitchFamily="34" charset="0"/>
                <a:cs typeface="Myanmar2" pitchFamily="34" charset="0"/>
              </a:rPr>
              <a:t>The additional electrification statement due to newly and upgrading 66/33/11 kV Substation and related power Line for </a:t>
            </a:r>
            <a:r>
              <a:rPr lang="en-US" sz="2200" b="1" dirty="0" err="1" smtClean="0">
                <a:latin typeface="Myanmar2" pitchFamily="34" charset="0"/>
                <a:cs typeface="Myanmar2" pitchFamily="34" charset="0"/>
              </a:rPr>
              <a:t>Bago</a:t>
            </a:r>
            <a:r>
              <a:rPr lang="en-US" sz="2200" b="1" dirty="0" smtClean="0">
                <a:latin typeface="Myanmar2" pitchFamily="34" charset="0"/>
                <a:cs typeface="Myanmar2" pitchFamily="34" charset="0"/>
              </a:rPr>
              <a:t> West Region</a:t>
            </a:r>
            <a:endParaRPr lang="en-US" sz="2200" b="1" dirty="0">
              <a:latin typeface="Myanmar2" pitchFamily="34" charset="0"/>
              <a:cs typeface="Myanmar2" pitchFamily="34" charset="0"/>
            </a:endParaRPr>
          </a:p>
        </p:txBody>
      </p:sp>
      <p:sp>
        <p:nvSpPr>
          <p:cNvPr id="6"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3</a:t>
            </a:fld>
            <a:endParaRPr lang="en-US" b="1" dirty="0">
              <a:solidFill>
                <a:schemeClr val="tx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990600"/>
          <a:ext cx="8763000" cy="3782295"/>
        </p:xfrm>
        <a:graphic>
          <a:graphicData uri="http://schemas.openxmlformats.org/drawingml/2006/table">
            <a:tbl>
              <a:tblPr firstRow="1" bandRow="1">
                <a:tableStyleId>{5C22544A-7EE6-4342-B048-85BDC9FD1C3A}</a:tableStyleId>
              </a:tblPr>
              <a:tblGrid>
                <a:gridCol w="293165"/>
                <a:gridCol w="1002235"/>
                <a:gridCol w="1676400"/>
                <a:gridCol w="533400"/>
                <a:gridCol w="685800"/>
                <a:gridCol w="685800"/>
                <a:gridCol w="685800"/>
                <a:gridCol w="838200"/>
                <a:gridCol w="762000"/>
                <a:gridCol w="762000"/>
                <a:gridCol w="838200"/>
              </a:tblGrid>
              <a:tr h="497379">
                <a:tc rowSpan="2">
                  <a:txBody>
                    <a:bodyPr/>
                    <a:lstStyle/>
                    <a:p>
                      <a:pPr algn="ctr" fontAlgn="ctr"/>
                      <a:r>
                        <a:rPr lang="en-US" sz="1400" b="1" i="0" u="none" strike="noStrike" dirty="0">
                          <a:solidFill>
                            <a:srgbClr val="000000"/>
                          </a:solidFill>
                          <a:latin typeface="Myanmar2"/>
                        </a:rPr>
                        <a:t>No.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rowSpan="2">
                  <a:txBody>
                    <a:bodyPr/>
                    <a:lstStyle/>
                    <a:p>
                      <a:pPr algn="ctr" fontAlgn="ctr"/>
                      <a:r>
                        <a:rPr lang="en-US" sz="1400" b="1" i="0" u="none" strike="noStrike">
                          <a:solidFill>
                            <a:srgbClr val="000000"/>
                          </a:solidFill>
                          <a:latin typeface="Myanmar2"/>
                        </a:rPr>
                        <a:t>Township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gridSpan="3">
                  <a:txBody>
                    <a:bodyPr/>
                    <a:lstStyle/>
                    <a:p>
                      <a:pPr algn="ctr" fontAlgn="ctr"/>
                      <a:r>
                        <a:rPr lang="en-US" sz="1400" b="1" i="0" u="none" strike="noStrike">
                          <a:solidFill>
                            <a:srgbClr val="000000"/>
                          </a:solidFill>
                          <a:latin typeface="Myanmar2"/>
                        </a:rPr>
                        <a:t>To be constructed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en-US" sz="1400" b="1" i="0" u="none" strike="noStrike">
                          <a:solidFill>
                            <a:srgbClr val="000000"/>
                          </a:solidFill>
                          <a:latin typeface="Myanmar2"/>
                        </a:rPr>
                        <a:t>The effective area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en-US" sz="1400" b="1" i="0" u="none" strike="noStrike">
                          <a:solidFill>
                            <a:srgbClr val="000000"/>
                          </a:solidFill>
                          <a:latin typeface="Myanmar2"/>
                        </a:rPr>
                        <a:t>Esimated cost</a:t>
                      </a:r>
                      <a:br>
                        <a:rPr lang="en-US" sz="1400" b="1" i="0" u="none" strike="noStrike">
                          <a:solidFill>
                            <a:srgbClr val="000000"/>
                          </a:solidFill>
                          <a:latin typeface="Myanmar2"/>
                        </a:rPr>
                      </a:br>
                      <a:r>
                        <a:rPr lang="en-US" sz="1400" b="1" i="0" u="none" strike="noStrike">
                          <a:solidFill>
                            <a:srgbClr val="000000"/>
                          </a:solidFill>
                          <a:latin typeface="Myanmar2"/>
                        </a:rPr>
                        <a:t>(million kyats)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8021">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1" i="0" u="none" strike="noStrike">
                          <a:solidFill>
                            <a:srgbClr val="000000"/>
                          </a:solidFill>
                          <a:latin typeface="Myanmar2"/>
                        </a:rPr>
                        <a:t>Sub-</a:t>
                      </a:r>
                      <a:br>
                        <a:rPr lang="en-US" sz="1400" b="1" i="0" u="none" strike="noStrike">
                          <a:solidFill>
                            <a:srgbClr val="000000"/>
                          </a:solidFill>
                          <a:latin typeface="Myanmar2"/>
                        </a:rPr>
                      </a:br>
                      <a:r>
                        <a:rPr lang="en-US" sz="1400" b="1" i="0" u="none" strike="noStrike">
                          <a:solidFill>
                            <a:srgbClr val="000000"/>
                          </a:solidFill>
                          <a:latin typeface="Myanmar2"/>
                        </a:rPr>
                        <a:t>Station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dirty="0">
                          <a:solidFill>
                            <a:srgbClr val="000000"/>
                          </a:solidFill>
                          <a:latin typeface="Myanmar2"/>
                        </a:rPr>
                        <a:t>66kV</a:t>
                      </a:r>
                      <a:br>
                        <a:rPr lang="en-US" sz="1400" b="1" i="0" u="none" strike="noStrike" dirty="0">
                          <a:solidFill>
                            <a:srgbClr val="000000"/>
                          </a:solidFill>
                          <a:latin typeface="Myanmar2"/>
                        </a:rPr>
                      </a:br>
                      <a:r>
                        <a:rPr lang="en-US" sz="1400" b="1" i="0" u="none" strike="noStrike" dirty="0">
                          <a:solidFill>
                            <a:srgbClr val="000000"/>
                          </a:solidFill>
                          <a:latin typeface="Myanmar2"/>
                        </a:rPr>
                        <a:t>Line</a:t>
                      </a:r>
                      <a:br>
                        <a:rPr lang="en-US" sz="1400" b="1" i="0" u="none" strike="noStrike" dirty="0">
                          <a:solidFill>
                            <a:srgbClr val="000000"/>
                          </a:solidFill>
                          <a:latin typeface="Myanmar2"/>
                        </a:rPr>
                      </a:br>
                      <a:r>
                        <a:rPr lang="en-US" sz="1400" b="1" i="0" u="none" strike="noStrike" dirty="0">
                          <a:solidFill>
                            <a:srgbClr val="000000"/>
                          </a:solidFill>
                          <a:latin typeface="Myanmar2"/>
                        </a:rPr>
                        <a:t>(mile)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33kV</a:t>
                      </a:r>
                      <a:br>
                        <a:rPr lang="en-US" sz="1400" b="1" i="0" u="none" strike="noStrike">
                          <a:solidFill>
                            <a:srgbClr val="000000"/>
                          </a:solidFill>
                          <a:latin typeface="Myanmar2"/>
                        </a:rPr>
                      </a:br>
                      <a:r>
                        <a:rPr lang="en-US" sz="1400" b="1" i="0" u="none" strike="noStrike">
                          <a:solidFill>
                            <a:srgbClr val="000000"/>
                          </a:solidFill>
                          <a:latin typeface="Myanmar2"/>
                        </a:rPr>
                        <a:t>Line</a:t>
                      </a:r>
                      <a:br>
                        <a:rPr lang="en-US" sz="1400" b="1" i="0" u="none" strike="noStrike">
                          <a:solidFill>
                            <a:srgbClr val="000000"/>
                          </a:solidFill>
                          <a:latin typeface="Myanmar2"/>
                        </a:rPr>
                      </a:br>
                      <a:r>
                        <a:rPr lang="en-US" sz="1400" b="1" i="0" u="none" strike="noStrike">
                          <a:solidFill>
                            <a:srgbClr val="000000"/>
                          </a:solidFill>
                          <a:latin typeface="Myanmar2"/>
                        </a:rPr>
                        <a:t>(mile)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Villages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House</a:t>
                      </a:r>
                      <a:br>
                        <a:rPr lang="en-US" sz="1400" b="1" i="0" u="none" strike="noStrike">
                          <a:solidFill>
                            <a:srgbClr val="000000"/>
                          </a:solidFill>
                          <a:latin typeface="Myanmar2"/>
                        </a:rPr>
                      </a:br>
                      <a:r>
                        <a:rPr lang="en-US" sz="1400" b="1" i="0" u="none" strike="noStrike">
                          <a:solidFill>
                            <a:srgbClr val="000000"/>
                          </a:solidFill>
                          <a:latin typeface="Myanmar2"/>
                        </a:rPr>
                        <a:t>Hold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Total</a:t>
                      </a:r>
                      <a:br>
                        <a:rPr lang="en-US" sz="1400" b="1" i="0" u="none" strike="noStrike">
                          <a:solidFill>
                            <a:srgbClr val="000000"/>
                          </a:solidFill>
                          <a:latin typeface="Myanmar2"/>
                        </a:rPr>
                      </a:br>
                      <a:r>
                        <a:rPr lang="en-US" sz="1400" b="1" i="0" u="none" strike="noStrike">
                          <a:solidFill>
                            <a:srgbClr val="000000"/>
                          </a:solidFill>
                          <a:latin typeface="Myanmar2"/>
                        </a:rPr>
                        <a:t>Population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Materail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a:solidFill>
                            <a:srgbClr val="000000"/>
                          </a:solidFill>
                          <a:latin typeface="Myanmar2"/>
                        </a:rPr>
                        <a:t>Instation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c>
                  <a:txBody>
                    <a:bodyPr/>
                    <a:lstStyle/>
                    <a:p>
                      <a:pPr algn="ctr" fontAlgn="ctr"/>
                      <a:r>
                        <a:rPr lang="en-US" sz="1400" b="1" i="0" u="none" strike="noStrike" dirty="0">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9CDE5"/>
                    </a:solidFill>
                  </a:tcPr>
                </a:tc>
              </a:tr>
              <a:tr h="497379">
                <a:tc>
                  <a:txBody>
                    <a:bodyPr/>
                    <a:lstStyle/>
                    <a:p>
                      <a:pPr algn="ctr" fontAlgn="ctr"/>
                      <a:r>
                        <a:rPr lang="en-US" sz="1400" b="0" i="0" u="none" strike="noStrike" dirty="0">
                          <a:solidFill>
                            <a:srgbClr val="000000"/>
                          </a:solidFill>
                          <a:latin typeface="Myanmar2"/>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err="1">
                          <a:solidFill>
                            <a:srgbClr val="000000"/>
                          </a:solidFill>
                          <a:latin typeface="Myanmar2"/>
                        </a:rPr>
                        <a:t>Wettincan</a:t>
                      </a:r>
                      <a:endParaRPr lang="en-US" sz="1400" b="0" i="0" u="none" strike="noStrike" dirty="0">
                        <a:solidFill>
                          <a:srgbClr val="000000"/>
                        </a:solidFill>
                        <a:latin typeface="Myanmar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10 MVA </a:t>
                      </a:r>
                      <a:br>
                        <a:rPr lang="en-US" sz="1400" b="0" i="0" u="none" strike="noStrike">
                          <a:solidFill>
                            <a:srgbClr val="000000"/>
                          </a:solidFill>
                          <a:latin typeface="Myanmar2"/>
                        </a:rPr>
                      </a:br>
                      <a:r>
                        <a:rPr lang="en-US" sz="1400" b="0" i="0" u="none" strike="noStrike">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8147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29911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1254.2782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207.1794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1461.458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Ohthegone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a:solidFill>
                            <a:srgbClr val="000000"/>
                          </a:solidFill>
                          <a:latin typeface="Myanmar2"/>
                        </a:rPr>
                        <a:t>5 MVA </a:t>
                      </a:r>
                      <a:br>
                        <a:rPr lang="en-US" sz="1400" b="0" i="0" u="none" strike="noStrike" dirty="0">
                          <a:solidFill>
                            <a:srgbClr val="000000"/>
                          </a:solidFill>
                          <a:latin typeface="Myanmar2"/>
                        </a:rPr>
                      </a:br>
                      <a:r>
                        <a:rPr lang="en-US" sz="1400" b="0" i="0" u="none" strike="noStrike" dirty="0">
                          <a:solidFill>
                            <a:srgbClr val="000000"/>
                          </a:solidFill>
                          <a:latin typeface="Myanmar2"/>
                        </a:rPr>
                        <a:t>(33/11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2397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9870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904.271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dirty="0">
                          <a:solidFill>
                            <a:srgbClr val="000000"/>
                          </a:solidFill>
                          <a:latin typeface="Myanmar2"/>
                        </a:rPr>
                        <a:t>142.305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1046.576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Oakshinpin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5 MVA </a:t>
                      </a:r>
                      <a:br>
                        <a:rPr lang="en-US" sz="1400" b="0" i="0" u="none" strike="noStrike">
                          <a:solidFill>
                            <a:srgbClr val="000000"/>
                          </a:solidFill>
                          <a:latin typeface="Myanmar2"/>
                        </a:rPr>
                      </a:br>
                      <a:r>
                        <a:rPr lang="en-US" sz="1400" b="0" i="0" u="none" strike="noStrike">
                          <a:solidFill>
                            <a:srgbClr val="000000"/>
                          </a:solidFill>
                          <a:latin typeface="Myanmar2"/>
                        </a:rPr>
                        <a:t>(66/11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3515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12517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1530.6071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169.8474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1700.455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a:txBody>
                    <a:bodyPr/>
                    <a:lstStyle/>
                    <a:p>
                      <a:pPr algn="ctr" fontAlgn="ctr"/>
                      <a:r>
                        <a:rPr lang="en-US" sz="1400" b="0" i="0" u="none" strike="noStrike">
                          <a:solidFill>
                            <a:srgbClr val="000000"/>
                          </a:solidFill>
                          <a:latin typeface="Myanmar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a:solidFill>
                            <a:srgbClr val="000000"/>
                          </a:solidFill>
                          <a:latin typeface="Myanmar2"/>
                        </a:rPr>
                        <a:t>Pataung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b="0" i="0" u="none" strike="noStrike" dirty="0">
                          <a:solidFill>
                            <a:srgbClr val="000000"/>
                          </a:solidFill>
                          <a:latin typeface="Myanmar2"/>
                        </a:rPr>
                        <a:t>5 MVA </a:t>
                      </a:r>
                      <a:br>
                        <a:rPr lang="en-US" sz="1400" b="0" i="0" u="none" strike="noStrike" dirty="0">
                          <a:solidFill>
                            <a:srgbClr val="000000"/>
                          </a:solidFill>
                          <a:latin typeface="Myanmar2"/>
                        </a:rPr>
                      </a:br>
                      <a:r>
                        <a:rPr lang="en-US" sz="1400" b="0" i="0" u="none" strike="noStrike" dirty="0">
                          <a:solidFill>
                            <a:srgbClr val="000000"/>
                          </a:solidFill>
                          <a:latin typeface="Myanmar2"/>
                        </a:rPr>
                        <a:t>(66/11 kV Newly)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5498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1595.48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178.806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ctr"/>
                      <a:r>
                        <a:rPr lang="en-US" sz="1400" b="0" i="0" u="none" strike="noStrike">
                          <a:solidFill>
                            <a:srgbClr val="000000"/>
                          </a:solidFill>
                          <a:latin typeface="Myanmar2"/>
                        </a:rPr>
                        <a:t>1774.286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7379">
                <a:tc gridSpan="3">
                  <a:txBody>
                    <a:bodyPr/>
                    <a:lstStyle/>
                    <a:p>
                      <a:pPr algn="ctr" fontAlgn="ctr"/>
                      <a:r>
                        <a:rPr lang="en-US" sz="1400" b="0" i="0" u="none" strike="noStrike">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a:solidFill>
                            <a:srgbClr val="000000"/>
                          </a:solidFill>
                          <a:latin typeface="Myanmar2"/>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54948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206682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11290.521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a:solidFill>
                            <a:srgbClr val="000000"/>
                          </a:solidFill>
                          <a:latin typeface="Myanmar2"/>
                        </a:rPr>
                        <a:t>1414.5134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400" b="0" i="0" u="none" strike="noStrike" dirty="0">
                          <a:solidFill>
                            <a:srgbClr val="000000"/>
                          </a:solidFill>
                          <a:latin typeface="Myanmar2"/>
                        </a:rPr>
                        <a:t>12705.03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r>
            </a:tbl>
          </a:graphicData>
        </a:graphic>
      </p:graphicFrame>
      <p:sp>
        <p:nvSpPr>
          <p:cNvPr id="5" name="Rectangle 4"/>
          <p:cNvSpPr/>
          <p:nvPr/>
        </p:nvSpPr>
        <p:spPr>
          <a:xfrm>
            <a:off x="152400" y="152400"/>
            <a:ext cx="8763000" cy="769441"/>
          </a:xfrm>
          <a:prstGeom prst="rect">
            <a:avLst/>
          </a:prstGeom>
        </p:spPr>
        <p:txBody>
          <a:bodyPr wrap="square">
            <a:spAutoFit/>
          </a:bodyPr>
          <a:lstStyle/>
          <a:p>
            <a:pPr algn="ctr"/>
            <a:r>
              <a:rPr lang="en-US" sz="2200" b="1" dirty="0" smtClean="0">
                <a:latin typeface="Myanmar2" pitchFamily="34" charset="0"/>
                <a:cs typeface="Myanmar2" pitchFamily="34" charset="0"/>
              </a:rPr>
              <a:t>The additional electrification statement due to newly and upgrading 66/33/11 kV Substation and related power Line for </a:t>
            </a:r>
            <a:r>
              <a:rPr lang="en-US" sz="2200" b="1" dirty="0" err="1" smtClean="0">
                <a:latin typeface="Myanmar2" pitchFamily="34" charset="0"/>
                <a:cs typeface="Myanmar2" pitchFamily="34" charset="0"/>
              </a:rPr>
              <a:t>Bago</a:t>
            </a:r>
            <a:r>
              <a:rPr lang="en-US" sz="2200" b="1" dirty="0" smtClean="0">
                <a:latin typeface="Myanmar2" pitchFamily="34" charset="0"/>
                <a:cs typeface="Myanmar2" pitchFamily="34" charset="0"/>
              </a:rPr>
              <a:t> West Region</a:t>
            </a:r>
            <a:endParaRPr lang="en-US" sz="2200" b="1" dirty="0">
              <a:latin typeface="Myanmar2" pitchFamily="34" charset="0"/>
              <a:cs typeface="Myanmar2" pitchFamily="34" charset="0"/>
            </a:endParaRPr>
          </a:p>
        </p:txBody>
      </p:sp>
      <p:sp>
        <p:nvSpPr>
          <p:cNvPr id="6"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4</a:t>
            </a:fld>
            <a:endParaRPr lang="en-US" b="1" dirty="0">
              <a:solidFill>
                <a:schemeClr val="tx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5</a:t>
            </a:fld>
            <a:endParaRPr lang="en-US" b="1" dirty="0">
              <a:solidFill>
                <a:schemeClr val="tx1"/>
              </a:solidFill>
            </a:endParaRPr>
          </a:p>
        </p:txBody>
      </p:sp>
      <p:sp>
        <p:nvSpPr>
          <p:cNvPr id="18" name="TextBox 15"/>
          <p:cNvSpPr txBox="1">
            <a:spLocks noChangeArrowheads="1"/>
          </p:cNvSpPr>
          <p:nvPr/>
        </p:nvSpPr>
        <p:spPr bwMode="auto">
          <a:xfrm>
            <a:off x="457200" y="-7441"/>
            <a:ext cx="8153400" cy="769441"/>
          </a:xfrm>
          <a:prstGeom prst="rect">
            <a:avLst/>
          </a:prstGeom>
          <a:solidFill>
            <a:schemeClr val="bg1"/>
          </a:solidFill>
          <a:ln>
            <a:solidFill>
              <a:schemeClr val="bg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200" b="1" dirty="0" smtClean="0">
                <a:latin typeface="Myanmar2" pitchFamily="34" charset="0"/>
                <a:cs typeface="Myanmar2" pitchFamily="34" charset="0"/>
              </a:rPr>
              <a:t>Electrification  Plan  for  Village  of  </a:t>
            </a:r>
            <a:r>
              <a:rPr lang="en-US" sz="2200" b="1" dirty="0" err="1" smtClean="0">
                <a:latin typeface="Myanmar2" pitchFamily="34" charset="0"/>
                <a:cs typeface="Myanmar2" pitchFamily="34" charset="0"/>
              </a:rPr>
              <a:t>Bago</a:t>
            </a:r>
            <a:r>
              <a:rPr lang="en-US" sz="2200" b="1" dirty="0" smtClean="0">
                <a:latin typeface="Myanmar2" pitchFamily="34" charset="0"/>
                <a:cs typeface="Myanmar2" pitchFamily="34" charset="0"/>
              </a:rPr>
              <a:t> (West) Region</a:t>
            </a:r>
          </a:p>
          <a:p>
            <a:pPr algn="ctr" eaLnBrk="1" hangingPunct="1"/>
            <a:r>
              <a:rPr lang="en-US" sz="2200" b="1" dirty="0" smtClean="0">
                <a:latin typeface="Myanmar2" pitchFamily="34" charset="0"/>
                <a:cs typeface="Myanmar2" pitchFamily="34" charset="0"/>
              </a:rPr>
              <a:t>(Within  2 miles  from  Existing  11 kV  Distribution   Line)</a:t>
            </a:r>
            <a:endParaRPr lang="en-US" sz="2200" b="1" dirty="0">
              <a:latin typeface="Myanmar2" pitchFamily="34" charset="0"/>
              <a:cs typeface="Myanmar2" pitchFamily="34" charset="0"/>
            </a:endParaRPr>
          </a:p>
        </p:txBody>
      </p:sp>
      <p:grpSp>
        <p:nvGrpSpPr>
          <p:cNvPr id="3" name="Group 19"/>
          <p:cNvGrpSpPr/>
          <p:nvPr/>
        </p:nvGrpSpPr>
        <p:grpSpPr>
          <a:xfrm>
            <a:off x="2286000" y="656302"/>
            <a:ext cx="4747260" cy="5973097"/>
            <a:chOff x="2286000" y="656302"/>
            <a:chExt cx="4747260" cy="5973097"/>
          </a:xfrm>
        </p:grpSpPr>
        <p:pic>
          <p:nvPicPr>
            <p:cNvPr id="102403" name="Picture 3"/>
            <p:cNvPicPr>
              <a:picLocks noChangeAspect="1" noChangeArrowheads="1"/>
            </p:cNvPicPr>
            <p:nvPr/>
          </p:nvPicPr>
          <p:blipFill>
            <a:blip r:embed="rId2" cstate="print"/>
            <a:srcRect l="605" t="7751" r="983" b="2557"/>
            <a:stretch>
              <a:fillRect/>
            </a:stretch>
          </p:blipFill>
          <p:spPr bwMode="auto">
            <a:xfrm>
              <a:off x="2286000" y="656302"/>
              <a:ext cx="4572000" cy="5973097"/>
            </a:xfrm>
            <a:prstGeom prst="rect">
              <a:avLst/>
            </a:prstGeom>
            <a:noFill/>
            <a:ln w="9525">
              <a:noFill/>
              <a:miter lim="800000"/>
              <a:headEnd/>
              <a:tailEnd/>
            </a:ln>
            <a:effectLst/>
          </p:spPr>
        </p:pic>
        <p:pic>
          <p:nvPicPr>
            <p:cNvPr id="7" name="Picture 3"/>
            <p:cNvPicPr>
              <a:picLocks noChangeAspect="1" noChangeArrowheads="1"/>
            </p:cNvPicPr>
            <p:nvPr/>
          </p:nvPicPr>
          <p:blipFill>
            <a:blip r:embed="rId3" cstate="print"/>
            <a:srcRect l="82540" t="16609" r="7936" b="82284"/>
            <a:stretch>
              <a:fillRect/>
            </a:stretch>
          </p:blipFill>
          <p:spPr bwMode="auto">
            <a:xfrm>
              <a:off x="6400800" y="998220"/>
              <a:ext cx="457200" cy="304800"/>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l="84127" t="96335" r="3175" b="2557"/>
            <a:stretch>
              <a:fillRect/>
            </a:stretch>
          </p:blipFill>
          <p:spPr bwMode="auto">
            <a:xfrm>
              <a:off x="6408420" y="6248400"/>
              <a:ext cx="381000" cy="373380"/>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print"/>
            <a:srcRect l="14285" t="95228" r="71429" b="2557"/>
            <a:stretch>
              <a:fillRect/>
            </a:stretch>
          </p:blipFill>
          <p:spPr bwMode="auto">
            <a:xfrm>
              <a:off x="3238500" y="6385560"/>
              <a:ext cx="381000" cy="152400"/>
            </a:xfrm>
            <a:prstGeom prst="rect">
              <a:avLst/>
            </a:prstGeom>
            <a:noFill/>
            <a:ln w="9525">
              <a:noFill/>
              <a:miter lim="800000"/>
              <a:headEnd/>
              <a:tailEnd/>
            </a:ln>
            <a:effectLst/>
          </p:spPr>
        </p:pic>
        <p:sp>
          <p:nvSpPr>
            <p:cNvPr id="10" name="TextBox 9"/>
            <p:cNvSpPr txBox="1"/>
            <p:nvPr/>
          </p:nvSpPr>
          <p:spPr>
            <a:xfrm>
              <a:off x="6347460" y="1074420"/>
              <a:ext cx="678658"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33159</a:t>
              </a:r>
              <a:endParaRPr lang="en-US" sz="800" dirty="0">
                <a:solidFill>
                  <a:srgbClr val="0A0AC4"/>
                </a:solidFill>
                <a:latin typeface="Times New Roman" pitchFamily="18" charset="0"/>
                <a:cs typeface="Times New Roman" pitchFamily="18" charset="0"/>
              </a:endParaRPr>
            </a:p>
          </p:txBody>
        </p:sp>
        <p:sp>
          <p:nvSpPr>
            <p:cNvPr id="12" name="TextBox 11"/>
            <p:cNvSpPr txBox="1"/>
            <p:nvPr/>
          </p:nvSpPr>
          <p:spPr>
            <a:xfrm>
              <a:off x="6324600" y="6337756"/>
              <a:ext cx="6858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19390.2</a:t>
              </a:r>
              <a:endParaRPr lang="en-US" sz="800" dirty="0">
                <a:solidFill>
                  <a:srgbClr val="0A0AC4"/>
                </a:solidFill>
                <a:latin typeface="Times New Roman" pitchFamily="18" charset="0"/>
                <a:cs typeface="Times New Roman" pitchFamily="18" charset="0"/>
              </a:endParaRPr>
            </a:p>
          </p:txBody>
        </p:sp>
        <p:sp>
          <p:nvSpPr>
            <p:cNvPr id="15" name="TextBox 14"/>
            <p:cNvSpPr txBox="1"/>
            <p:nvPr/>
          </p:nvSpPr>
          <p:spPr>
            <a:xfrm>
              <a:off x="3147060" y="6347460"/>
              <a:ext cx="6858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13768.38</a:t>
              </a:r>
              <a:endParaRPr lang="en-US" sz="800" dirty="0">
                <a:solidFill>
                  <a:srgbClr val="0A0AC4"/>
                </a:solidFill>
                <a:latin typeface="Times New Roman" pitchFamily="18" charset="0"/>
                <a:cs typeface="Times New Roman" pitchFamily="18" charset="0"/>
              </a:endParaRPr>
            </a:p>
          </p:txBody>
        </p:sp>
        <p:sp>
          <p:nvSpPr>
            <p:cNvPr id="13" name="TextBox 12"/>
            <p:cNvSpPr txBox="1"/>
            <p:nvPr/>
          </p:nvSpPr>
          <p:spPr>
            <a:xfrm>
              <a:off x="6347460" y="6210300"/>
              <a:ext cx="6858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51229</a:t>
              </a:r>
              <a:endParaRPr lang="en-US" sz="800" dirty="0">
                <a:solidFill>
                  <a:srgbClr val="0A0AC4"/>
                </a:solidFill>
                <a:latin typeface="Times New Roman" pitchFamily="18" charset="0"/>
                <a:cs typeface="Times New Roman" pitchFamily="18" charset="0"/>
              </a:endParaRPr>
            </a:p>
          </p:txBody>
        </p:sp>
        <p:sp>
          <p:nvSpPr>
            <p:cNvPr id="14" name="TextBox 13"/>
            <p:cNvSpPr txBox="1"/>
            <p:nvPr/>
          </p:nvSpPr>
          <p:spPr>
            <a:xfrm>
              <a:off x="6346982" y="929640"/>
              <a:ext cx="678658"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77074</a:t>
              </a:r>
              <a:endParaRPr lang="en-US" sz="800" dirty="0">
                <a:solidFill>
                  <a:srgbClr val="0A0AC4"/>
                </a:solidFill>
                <a:latin typeface="Times New Roman" pitchFamily="18" charset="0"/>
                <a:cs typeface="Times New Roman" pitchFamily="18" charset="0"/>
              </a:endParaRPr>
            </a:p>
          </p:txBody>
        </p:sp>
        <p:pic>
          <p:nvPicPr>
            <p:cNvPr id="16" name="Picture 3"/>
            <p:cNvPicPr>
              <a:picLocks noChangeAspect="1" noChangeArrowheads="1"/>
            </p:cNvPicPr>
            <p:nvPr/>
          </p:nvPicPr>
          <p:blipFill>
            <a:blip r:embed="rId3" cstate="print"/>
            <a:srcRect l="82540" t="16609" r="7936" b="82284"/>
            <a:stretch>
              <a:fillRect/>
            </a:stretch>
          </p:blipFill>
          <p:spPr bwMode="auto">
            <a:xfrm>
              <a:off x="3352800" y="704850"/>
              <a:ext cx="577850" cy="393700"/>
            </a:xfrm>
            <a:prstGeom prst="rect">
              <a:avLst/>
            </a:prstGeom>
            <a:noFill/>
            <a:ln w="9525">
              <a:noFill/>
              <a:miter lim="800000"/>
              <a:headEnd/>
              <a:tailEnd/>
            </a:ln>
            <a:effectLst/>
          </p:spPr>
        </p:pic>
        <p:pic>
          <p:nvPicPr>
            <p:cNvPr id="25" name="Picture 3"/>
            <p:cNvPicPr>
              <a:picLocks noChangeAspect="1" noChangeArrowheads="1"/>
            </p:cNvPicPr>
            <p:nvPr/>
          </p:nvPicPr>
          <p:blipFill>
            <a:blip r:embed="rId3" cstate="print"/>
            <a:srcRect l="82540" t="16609" r="7936" b="82284"/>
            <a:stretch>
              <a:fillRect/>
            </a:stretch>
          </p:blipFill>
          <p:spPr bwMode="auto">
            <a:xfrm>
              <a:off x="3352800" y="990600"/>
              <a:ext cx="577850" cy="165100"/>
            </a:xfrm>
            <a:prstGeom prst="rect">
              <a:avLst/>
            </a:prstGeom>
            <a:noFill/>
            <a:ln w="9525">
              <a:noFill/>
              <a:miter lim="800000"/>
              <a:headEnd/>
              <a:tailEnd/>
            </a:ln>
            <a:effectLst/>
          </p:spPr>
        </p:pic>
        <p:pic>
          <p:nvPicPr>
            <p:cNvPr id="23" name="Picture 3"/>
            <p:cNvPicPr>
              <a:picLocks noChangeAspect="1" noChangeArrowheads="1"/>
            </p:cNvPicPr>
            <p:nvPr/>
          </p:nvPicPr>
          <p:blipFill>
            <a:blip r:embed="rId3" cstate="print"/>
            <a:srcRect l="82540" t="16609" r="7936" b="82284"/>
            <a:stretch>
              <a:fillRect/>
            </a:stretch>
          </p:blipFill>
          <p:spPr bwMode="auto">
            <a:xfrm>
              <a:off x="3764280" y="1130300"/>
              <a:ext cx="342904" cy="165100"/>
            </a:xfrm>
            <a:prstGeom prst="rect">
              <a:avLst/>
            </a:prstGeom>
            <a:noFill/>
            <a:ln w="9525">
              <a:noFill/>
              <a:miter lim="800000"/>
              <a:headEnd/>
              <a:tailEnd/>
            </a:ln>
            <a:effectLst/>
          </p:spPr>
        </p:pic>
        <p:sp>
          <p:nvSpPr>
            <p:cNvPr id="22" name="TextBox 21"/>
            <p:cNvSpPr txBox="1"/>
            <p:nvPr/>
          </p:nvSpPr>
          <p:spPr>
            <a:xfrm>
              <a:off x="3710940" y="1135380"/>
              <a:ext cx="6096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916 </a:t>
              </a:r>
              <a:r>
                <a:rPr lang="en-US" sz="800" dirty="0" err="1" smtClean="0">
                  <a:solidFill>
                    <a:srgbClr val="0A0AC4"/>
                  </a:solidFill>
                  <a:latin typeface="Times New Roman" pitchFamily="18" charset="0"/>
                  <a:cs typeface="Times New Roman" pitchFamily="18" charset="0"/>
                </a:rPr>
                <a:t>Nos</a:t>
              </a:r>
              <a:endParaRPr lang="en-US" sz="800" dirty="0">
                <a:solidFill>
                  <a:srgbClr val="0A0AC4"/>
                </a:solidFill>
                <a:latin typeface="Times New Roman" pitchFamily="18" charset="0"/>
                <a:cs typeface="Times New Roman" pitchFamily="18" charset="0"/>
              </a:endParaRPr>
            </a:p>
          </p:txBody>
        </p:sp>
        <p:sp>
          <p:nvSpPr>
            <p:cNvPr id="17" name="TextBox 16"/>
            <p:cNvSpPr txBox="1"/>
            <p:nvPr/>
          </p:nvSpPr>
          <p:spPr>
            <a:xfrm>
              <a:off x="3352800" y="876300"/>
              <a:ext cx="7620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764.99  miles</a:t>
              </a:r>
              <a:endParaRPr lang="en-US" sz="800" dirty="0">
                <a:solidFill>
                  <a:srgbClr val="0A0AC4"/>
                </a:solidFill>
                <a:latin typeface="Times New Roman" pitchFamily="18" charset="0"/>
                <a:cs typeface="Times New Roman" pitchFamily="18" charset="0"/>
              </a:endParaRPr>
            </a:p>
          </p:txBody>
        </p:sp>
        <p:sp>
          <p:nvSpPr>
            <p:cNvPr id="19" name="TextBox 18"/>
            <p:cNvSpPr txBox="1"/>
            <p:nvPr/>
          </p:nvSpPr>
          <p:spPr>
            <a:xfrm>
              <a:off x="3352800" y="1003756"/>
              <a:ext cx="762000" cy="215444"/>
            </a:xfrm>
            <a:prstGeom prst="rect">
              <a:avLst/>
            </a:prstGeom>
            <a:noFill/>
          </p:spPr>
          <p:txBody>
            <a:bodyPr wrap="square" rtlCol="0">
              <a:spAutoFit/>
            </a:bodyPr>
            <a:lstStyle/>
            <a:p>
              <a:r>
                <a:rPr lang="en-US" sz="800" dirty="0" smtClean="0">
                  <a:solidFill>
                    <a:srgbClr val="0A0AC4"/>
                  </a:solidFill>
                  <a:latin typeface="Times New Roman" pitchFamily="18" charset="0"/>
                  <a:cs typeface="Times New Roman" pitchFamily="18" charset="0"/>
                </a:rPr>
                <a:t>813.46  miles</a:t>
              </a:r>
              <a:endParaRPr lang="en-US" sz="800" dirty="0">
                <a:solidFill>
                  <a:srgbClr val="0A0AC4"/>
                </a:solidFill>
                <a:latin typeface="Times New Roman" pitchFamily="18" charset="0"/>
                <a:cs typeface="Times New Roman" pitchFamily="18" charset="0"/>
              </a:endParaRP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9050" y="920373"/>
          <a:ext cx="9106149" cy="3504942"/>
        </p:xfrm>
        <a:graphic>
          <a:graphicData uri="http://schemas.openxmlformats.org/drawingml/2006/table">
            <a:tbl>
              <a:tblPr lastCol="1"/>
              <a:tblGrid>
                <a:gridCol w="179206"/>
                <a:gridCol w="510736"/>
                <a:gridCol w="448014"/>
                <a:gridCol w="373345"/>
                <a:gridCol w="373345"/>
                <a:gridCol w="448014"/>
                <a:gridCol w="448014"/>
                <a:gridCol w="548640"/>
                <a:gridCol w="448014"/>
                <a:gridCol w="537617"/>
                <a:gridCol w="548640"/>
                <a:gridCol w="457200"/>
                <a:gridCol w="268808"/>
                <a:gridCol w="537617"/>
                <a:gridCol w="448014"/>
                <a:gridCol w="448014"/>
                <a:gridCol w="548640"/>
                <a:gridCol w="537617"/>
                <a:gridCol w="448014"/>
                <a:gridCol w="548640"/>
              </a:tblGrid>
              <a:tr h="365760">
                <a:tc rowSpan="3">
                  <a:txBody>
                    <a:bodyPr/>
                    <a:lstStyle/>
                    <a:p>
                      <a:pPr algn="ctr" fontAlgn="ctr"/>
                      <a:r>
                        <a:rPr lang="en-US" sz="1300" b="1" i="0" u="none" strike="noStrike" dirty="0" smtClean="0">
                          <a:solidFill>
                            <a:srgbClr val="000000"/>
                          </a:solidFill>
                          <a:effectLst/>
                          <a:latin typeface="Myanmar2" pitchFamily="34" charset="0"/>
                          <a:cs typeface="Myanmar2" pitchFamily="34" charset="0"/>
                        </a:rPr>
                        <a:t>No</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300" b="1" i="0" u="none" strike="noStrike" dirty="0" err="1" smtClean="0">
                          <a:solidFill>
                            <a:srgbClr val="000000"/>
                          </a:solidFill>
                          <a:effectLst/>
                          <a:latin typeface="Myanmar2" pitchFamily="34" charset="0"/>
                          <a:cs typeface="Myanmar2" pitchFamily="34" charset="0"/>
                        </a:rPr>
                        <a:t>Distric</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300" b="1" i="0" u="none" strike="noStrike" dirty="0" smtClean="0">
                          <a:solidFill>
                            <a:srgbClr val="000000"/>
                          </a:solidFill>
                          <a:effectLst/>
                          <a:latin typeface="Myanmar2" pitchFamily="34" charset="0"/>
                          <a:cs typeface="Myanmar2" pitchFamily="34" charset="0"/>
                        </a:rPr>
                        <a:t>No of Village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300" b="1" i="0" u="none" strike="noStrike" dirty="0" smtClean="0">
                          <a:solidFill>
                            <a:srgbClr val="000000"/>
                          </a:solidFill>
                          <a:effectLst/>
                          <a:latin typeface="Myanmar2" pitchFamily="34" charset="0"/>
                          <a:cs typeface="Myanmar2" pitchFamily="34" charset="0"/>
                        </a:rPr>
                        <a:t>No</a:t>
                      </a:r>
                      <a:r>
                        <a:rPr lang="en-US" sz="1300" b="1" i="0" u="none" strike="noStrike" baseline="0" dirty="0" smtClean="0">
                          <a:solidFill>
                            <a:srgbClr val="000000"/>
                          </a:solidFill>
                          <a:effectLst/>
                          <a:latin typeface="Myanmar2" pitchFamily="34" charset="0"/>
                          <a:cs typeface="Myanmar2" pitchFamily="34" charset="0"/>
                        </a:rPr>
                        <a:t> Of House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300" b="1" i="0" u="none" strike="noStrike" dirty="0" smtClean="0">
                          <a:solidFill>
                            <a:srgbClr val="000000"/>
                          </a:solidFill>
                          <a:effectLst/>
                          <a:latin typeface="Myanmar2" pitchFamily="34" charset="0"/>
                          <a:cs typeface="Myanmar2" pitchFamily="34" charset="0"/>
                        </a:rPr>
                        <a:t>House Hold</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300" b="1" i="0" u="none" strike="noStrike" dirty="0" err="1" smtClean="0">
                          <a:solidFill>
                            <a:srgbClr val="000000"/>
                          </a:solidFill>
                          <a:effectLst/>
                          <a:latin typeface="Myanmar2" pitchFamily="34" charset="0"/>
                          <a:cs typeface="Myanmar2" pitchFamily="34" charset="0"/>
                        </a:rPr>
                        <a:t>Popu</a:t>
                      </a:r>
                      <a:endParaRPr lang="en-US" sz="1300" b="1" i="0" u="none" strike="noStrike" dirty="0" smtClean="0">
                        <a:solidFill>
                          <a:srgbClr val="000000"/>
                        </a:solidFill>
                        <a:effectLst/>
                        <a:latin typeface="Myanmar2" pitchFamily="34" charset="0"/>
                        <a:cs typeface="Myanmar2" pitchFamily="34" charset="0"/>
                      </a:endParaRPr>
                    </a:p>
                    <a:p>
                      <a:pPr algn="ctr" fontAlgn="ctr"/>
                      <a:r>
                        <a:rPr lang="en-US" sz="1300" b="1" i="0" u="none" strike="noStrike" dirty="0" err="1" smtClean="0">
                          <a:solidFill>
                            <a:srgbClr val="000000"/>
                          </a:solidFill>
                          <a:effectLst/>
                          <a:latin typeface="Myanmar2" pitchFamily="34" charset="0"/>
                          <a:cs typeface="Myanmar2" pitchFamily="34" charset="0"/>
                        </a:rPr>
                        <a:t>lation</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11">
                  <a:txBody>
                    <a:bodyPr/>
                    <a:lstStyle/>
                    <a:p>
                      <a:pPr algn="ctr"/>
                      <a:r>
                        <a:rPr lang="en-US" sz="1300" b="1" dirty="0" smtClean="0">
                          <a:latin typeface="Myanmar2" pitchFamily="34" charset="0"/>
                          <a:cs typeface="Myanmar2" pitchFamily="34" charset="0"/>
                        </a:rPr>
                        <a:t>To be constructed</a:t>
                      </a:r>
                      <a:endParaRPr lang="en-US" sz="13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algn="ctr" fontAlgn="ctr"/>
                      <a:r>
                        <a:rPr lang="en-US" sz="1300" b="1" i="0" u="none" strike="noStrike" dirty="0" err="1" smtClean="0">
                          <a:solidFill>
                            <a:srgbClr val="000000"/>
                          </a:solidFill>
                          <a:effectLst/>
                          <a:latin typeface="Myanmar2" pitchFamily="34" charset="0"/>
                          <a:cs typeface="Myanmar2" pitchFamily="34" charset="0"/>
                        </a:rPr>
                        <a:t>Estimat</a:t>
                      </a:r>
                      <a:r>
                        <a:rPr lang="en-US" sz="1300" b="1" i="0" u="none" strike="noStrike" dirty="0" smtClean="0">
                          <a:solidFill>
                            <a:srgbClr val="000000"/>
                          </a:solidFill>
                          <a:effectLst/>
                          <a:latin typeface="Myanmar2" pitchFamily="34" charset="0"/>
                          <a:cs typeface="Myanmar2" pitchFamily="34" charset="0"/>
                        </a:rPr>
                        <a:t>-</a:t>
                      </a:r>
                    </a:p>
                    <a:p>
                      <a:pPr algn="ctr" fontAlgn="ctr"/>
                      <a:r>
                        <a:rPr lang="en-US" sz="1300" b="1" i="0" u="none" strike="noStrike" dirty="0" err="1" smtClean="0">
                          <a:solidFill>
                            <a:srgbClr val="000000"/>
                          </a:solidFill>
                          <a:effectLst/>
                          <a:latin typeface="Myanmar2" pitchFamily="34" charset="0"/>
                          <a:cs typeface="Myanmar2" pitchFamily="34" charset="0"/>
                        </a:rPr>
                        <a:t>ed</a:t>
                      </a:r>
                      <a:r>
                        <a:rPr lang="en-US" sz="1300" b="1" i="0" u="none" strike="noStrike" baseline="0" dirty="0" smtClean="0">
                          <a:solidFill>
                            <a:srgbClr val="000000"/>
                          </a:solidFill>
                          <a:effectLst/>
                          <a:latin typeface="Myanmar2" pitchFamily="34" charset="0"/>
                          <a:cs typeface="Myanmar2" pitchFamily="34" charset="0"/>
                        </a:rPr>
                        <a:t> cost </a:t>
                      </a:r>
                    </a:p>
                    <a:p>
                      <a:pPr algn="ctr" fontAlgn="ctr"/>
                      <a:r>
                        <a:rPr lang="en-US" sz="1300" b="1" i="0" u="none" strike="noStrike" baseline="0" dirty="0" smtClean="0">
                          <a:solidFill>
                            <a:srgbClr val="000000"/>
                          </a:solidFill>
                          <a:effectLst/>
                          <a:latin typeface="Myanmar2" pitchFamily="34" charset="0"/>
                          <a:cs typeface="Myanmar2" pitchFamily="34" charset="0"/>
                        </a:rPr>
                        <a:t>(Mil </a:t>
                      </a:r>
                      <a:r>
                        <a:rPr lang="en-US" sz="1300" b="1" i="0" u="none" strike="noStrike" baseline="0" dirty="0" err="1" smtClean="0">
                          <a:solidFill>
                            <a:srgbClr val="000000"/>
                          </a:solidFill>
                          <a:effectLst/>
                          <a:latin typeface="Myanmar2" pitchFamily="34" charset="0"/>
                          <a:cs typeface="Myanmar2" pitchFamily="34" charset="0"/>
                        </a:rPr>
                        <a:t>Kyates</a:t>
                      </a:r>
                      <a:r>
                        <a:rPr lang="en-US" sz="1300" b="1" i="0" u="none" strike="noStrike" baseline="0" dirty="0" smtClean="0">
                          <a:solidFill>
                            <a:srgbClr val="000000"/>
                          </a:solidFill>
                          <a:effectLst/>
                          <a:latin typeface="Myanmar2" pitchFamily="34" charset="0"/>
                          <a:cs typeface="Myanmar2" pitchFamily="34" charset="0"/>
                        </a:rPr>
                        <a:t>)</a:t>
                      </a:r>
                      <a:r>
                        <a:rPr lang="my-MM" sz="1300" b="1" i="0" u="none" strike="noStrike" dirty="0">
                          <a:solidFill>
                            <a:srgbClr val="000000"/>
                          </a:solidFill>
                          <a:effectLst/>
                          <a:latin typeface="Myanmar2" pitchFamily="34" charset="0"/>
                          <a:cs typeface="Myanmar2" pitchFamily="34" charset="0"/>
                        </a:rPr>
                        <a:t/>
                      </a:r>
                      <a:br>
                        <a:rPr lang="my-MM" sz="1300" b="1" i="0" u="none" strike="noStrike" dirty="0">
                          <a:solidFill>
                            <a:srgbClr val="000000"/>
                          </a:solidFill>
                          <a:effectLst/>
                          <a:latin typeface="Myanmar2" pitchFamily="34" charset="0"/>
                          <a:cs typeface="Myanmar2" pitchFamily="34" charset="0"/>
                        </a:rPr>
                      </a:b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n-US" sz="1300" b="1" dirty="0" smtClean="0">
                          <a:latin typeface="Myanmar2" pitchFamily="34" charset="0"/>
                          <a:cs typeface="Myanmar2" pitchFamily="34" charset="0"/>
                        </a:rPr>
                        <a:t>Task By regional</a:t>
                      </a:r>
                      <a:endParaRPr lang="en-US" sz="13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en-US"/>
                    </a:p>
                  </a:txBody>
                  <a:tcPr/>
                </a:tc>
              </a:tr>
              <a:tr h="36576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5">
                  <a:txBody>
                    <a:bodyPr/>
                    <a:lstStyle/>
                    <a:p>
                      <a:pPr algn="ctr" fontAlgn="ctr"/>
                      <a:r>
                        <a:rPr lang="en-US" sz="1300" b="1" i="0" u="none" strike="noStrike" dirty="0" smtClean="0">
                          <a:solidFill>
                            <a:srgbClr val="000000"/>
                          </a:solidFill>
                          <a:effectLst/>
                          <a:latin typeface="Myanmar2" pitchFamily="34" charset="0"/>
                          <a:cs typeface="Myanmar2" pitchFamily="34" charset="0"/>
                        </a:rPr>
                        <a:t>Cost for 11 kV Line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ctr"/>
                      <a:r>
                        <a:rPr lang="en-US" sz="1300" b="1" i="0" u="none" strike="noStrike" dirty="0" smtClean="0">
                          <a:solidFill>
                            <a:srgbClr val="000000"/>
                          </a:solidFill>
                          <a:effectLst/>
                          <a:latin typeface="Myanmar2" pitchFamily="34" charset="0"/>
                          <a:cs typeface="Myanmar2" pitchFamily="34" charset="0"/>
                        </a:rPr>
                        <a:t>11/0.4 kV Transformer</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c rowSpan="2">
                  <a:txBody>
                    <a:bodyPr/>
                    <a:lstStyle/>
                    <a:p>
                      <a:pPr algn="ctr" fontAlgn="ctr"/>
                      <a:r>
                        <a:rPr lang="en-US" sz="1300" b="1" i="0" u="none" strike="noStrike" dirty="0" smtClean="0">
                          <a:solidFill>
                            <a:srgbClr val="000000"/>
                          </a:solidFill>
                          <a:effectLst/>
                          <a:latin typeface="Myanmar2" pitchFamily="34" charset="0"/>
                          <a:cs typeface="Myanmar2" pitchFamily="34" charset="0"/>
                        </a:rPr>
                        <a:t>400 V Lines</a:t>
                      </a:r>
                    </a:p>
                    <a:p>
                      <a:pPr algn="ctr" fontAlgn="ctr"/>
                      <a:r>
                        <a:rPr lang="en-US" sz="1300" b="1" i="0" u="none" strike="noStrike" dirty="0" smtClean="0">
                          <a:solidFill>
                            <a:srgbClr val="000000"/>
                          </a:solidFill>
                          <a:effectLst/>
                          <a:latin typeface="Myanmar2" pitchFamily="34" charset="0"/>
                          <a:cs typeface="Myanmar2" pitchFamily="34" charset="0"/>
                        </a:rPr>
                        <a:t>(Miles)</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rowSpan="2">
                  <a:txBody>
                    <a:bodyPr/>
                    <a:lstStyle/>
                    <a:p>
                      <a:pPr algn="ctr" fontAlgn="ctr"/>
                      <a:r>
                        <a:rPr lang="en-US" sz="1300" b="1" i="0" u="none" strike="noStrike" dirty="0" err="1" smtClean="0">
                          <a:solidFill>
                            <a:srgbClr val="000000"/>
                          </a:solidFill>
                          <a:effectLst/>
                          <a:latin typeface="Myanmar2" pitchFamily="34" charset="0"/>
                          <a:cs typeface="Myanmar2" pitchFamily="34" charset="0"/>
                        </a:rPr>
                        <a:t>Estimat</a:t>
                      </a:r>
                      <a:r>
                        <a:rPr lang="en-US" sz="1300" b="1" i="0" u="none" strike="noStrike" dirty="0" smtClean="0">
                          <a:solidFill>
                            <a:srgbClr val="000000"/>
                          </a:solidFill>
                          <a:effectLst/>
                          <a:latin typeface="Myanmar2" pitchFamily="34" charset="0"/>
                          <a:cs typeface="Myanmar2" pitchFamily="34" charset="0"/>
                        </a:rPr>
                        <a:t>-</a:t>
                      </a:r>
                    </a:p>
                    <a:p>
                      <a:pPr algn="ctr" fontAlgn="ctr"/>
                      <a:r>
                        <a:rPr lang="en-US" sz="1300" b="1" i="0" u="none" strike="noStrike" dirty="0" err="1" smtClean="0">
                          <a:solidFill>
                            <a:srgbClr val="000000"/>
                          </a:solidFill>
                          <a:effectLst/>
                          <a:latin typeface="Myanmar2" pitchFamily="34" charset="0"/>
                          <a:cs typeface="Myanmar2" pitchFamily="34" charset="0"/>
                        </a:rPr>
                        <a:t>ed</a:t>
                      </a:r>
                      <a:r>
                        <a:rPr lang="en-US" sz="1300" b="1" i="0" u="none" strike="noStrike" dirty="0" smtClean="0">
                          <a:solidFill>
                            <a:srgbClr val="000000"/>
                          </a:solidFill>
                          <a:effectLst/>
                          <a:latin typeface="Myanmar2" pitchFamily="34" charset="0"/>
                          <a:cs typeface="Myanmar2" pitchFamily="34" charset="0"/>
                        </a:rPr>
                        <a:t> Cost</a:t>
                      </a:r>
                      <a:r>
                        <a:rPr lang="my-MM" sz="1300" b="1" i="0" u="none" strike="noStrike" dirty="0">
                          <a:solidFill>
                            <a:srgbClr val="000000"/>
                          </a:solidFill>
                          <a:effectLst/>
                          <a:latin typeface="Myanmar2" pitchFamily="34" charset="0"/>
                          <a:cs typeface="Myanmar2" pitchFamily="34" charset="0"/>
                        </a:rPr>
                        <a:t/>
                      </a:r>
                      <a:br>
                        <a:rPr lang="my-MM" sz="1300" b="1" i="0" u="none" strike="noStrike" dirty="0">
                          <a:solidFill>
                            <a:srgbClr val="000000"/>
                          </a:solidFill>
                          <a:effectLst/>
                          <a:latin typeface="Myanmar2" pitchFamily="34" charset="0"/>
                          <a:cs typeface="Myanmar2" pitchFamily="34" charset="0"/>
                        </a:rPr>
                      </a:br>
                      <a:r>
                        <a:rPr lang="my-MM" sz="1300" b="1" i="0" u="none" strike="noStrike" dirty="0" smtClean="0">
                          <a:solidFill>
                            <a:srgbClr val="000000"/>
                          </a:solidFill>
                          <a:effectLst/>
                          <a:latin typeface="Myanmar2" pitchFamily="34" charset="0"/>
                          <a:cs typeface="Myanmar2" pitchFamily="34" charset="0"/>
                        </a:rPr>
                        <a:t>(</a:t>
                      </a:r>
                      <a:r>
                        <a:rPr lang="en-US" sz="1300" b="1" i="0" u="none" strike="noStrike" dirty="0" smtClean="0">
                          <a:solidFill>
                            <a:srgbClr val="000000"/>
                          </a:solidFill>
                          <a:effectLst/>
                          <a:latin typeface="Myanmar2" pitchFamily="34" charset="0"/>
                          <a:cs typeface="Myanmar2" pitchFamily="34" charset="0"/>
                        </a:rPr>
                        <a:t>Mil</a:t>
                      </a:r>
                      <a:r>
                        <a:rPr lang="en-US" sz="1300" b="1" i="0" u="none" strike="noStrike" baseline="0" dirty="0" smtClean="0">
                          <a:solidFill>
                            <a:srgbClr val="000000"/>
                          </a:solidFill>
                          <a:effectLst/>
                          <a:latin typeface="Myanmar2" pitchFamily="34" charset="0"/>
                          <a:cs typeface="Myanmar2" pitchFamily="34" charset="0"/>
                        </a:rPr>
                        <a:t> </a:t>
                      </a:r>
                      <a:r>
                        <a:rPr lang="en-US" sz="1300" b="1" i="0" u="none" strike="noStrike" baseline="0" dirty="0" err="1" smtClean="0">
                          <a:solidFill>
                            <a:srgbClr val="000000"/>
                          </a:solidFill>
                          <a:effectLst/>
                          <a:latin typeface="Myanmar2" pitchFamily="34" charset="0"/>
                          <a:cs typeface="Myanmar2" pitchFamily="34" charset="0"/>
                        </a:rPr>
                        <a:t>Kyats</a:t>
                      </a:r>
                      <a:r>
                        <a:rPr lang="en-US" sz="1300" b="1" i="0" u="none" strike="noStrike" baseline="0" dirty="0" smtClean="0">
                          <a:solidFill>
                            <a:srgbClr val="000000"/>
                          </a:solidFill>
                          <a:effectLst/>
                          <a:latin typeface="Myanmar2" pitchFamily="34" charset="0"/>
                          <a:cs typeface="Myanmar2" pitchFamily="34" charset="0"/>
                        </a:rPr>
                        <a:t>)</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104162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mile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Material </a:t>
                      </a:r>
                      <a:r>
                        <a:rPr lang="en-US" sz="1300" b="1" i="0" u="none" strike="noStrike" dirty="0" err="1" smtClean="0">
                          <a:solidFill>
                            <a:srgbClr val="000000"/>
                          </a:solidFill>
                          <a:effectLst/>
                          <a:latin typeface="Myanmar2" pitchFamily="34" charset="0"/>
                          <a:cs typeface="Myanmar2" pitchFamily="34" charset="0"/>
                        </a:rPr>
                        <a:t>Purch</a:t>
                      </a:r>
                      <a:r>
                        <a:rPr lang="en-US" sz="1300" b="1" i="0" u="none" strike="noStrike" dirty="0" smtClean="0">
                          <a:solidFill>
                            <a:srgbClr val="000000"/>
                          </a:solidFill>
                          <a:effectLst/>
                          <a:latin typeface="Myanmar2" pitchFamily="34" charset="0"/>
                          <a:cs typeface="Myanmar2" pitchFamily="34" charset="0"/>
                        </a:rPr>
                        <a:t>-</a:t>
                      </a:r>
                    </a:p>
                    <a:p>
                      <a:pPr algn="ctr" fontAlgn="ctr"/>
                      <a:r>
                        <a:rPr lang="en-US" sz="1300" b="1" i="0" u="none" strike="noStrike" dirty="0" err="1" smtClean="0">
                          <a:solidFill>
                            <a:srgbClr val="000000"/>
                          </a:solidFill>
                          <a:effectLst/>
                          <a:latin typeface="Myanmar2" pitchFamily="34" charset="0"/>
                          <a:cs typeface="Myanmar2" pitchFamily="34" charset="0"/>
                        </a:rPr>
                        <a:t>ase</a:t>
                      </a:r>
                      <a:endParaRPr lang="my-MM" sz="1300" b="1" i="0" u="none" strike="noStrike" dirty="0">
                        <a:solidFill>
                          <a:srgbClr val="000000"/>
                        </a:solidFill>
                        <a:effectLst/>
                        <a:latin typeface="Myanmar2" pitchFamily="34" charset="0"/>
                        <a:cs typeface="Myanmar2" pitchFamily="34" charset="0"/>
                      </a:endParaRPr>
                    </a:p>
                    <a:p>
                      <a:pPr algn="ctr" fontAlgn="ctr"/>
                      <a:r>
                        <a:rPr lang="en-US" sz="1300" b="1" i="0" u="none" strike="noStrike" dirty="0" smtClean="0">
                          <a:solidFill>
                            <a:srgbClr val="000000"/>
                          </a:solidFill>
                          <a:effectLst/>
                          <a:latin typeface="Myanmar2" pitchFamily="34" charset="0"/>
                          <a:cs typeface="Myanmar2" pitchFamily="34" charset="0"/>
                        </a:rPr>
                        <a:t>Store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Transport Cost</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Construction Cost</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Total</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KVA</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No</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Material </a:t>
                      </a:r>
                      <a:r>
                        <a:rPr lang="en-US" sz="1300" b="1" i="0" u="none" strike="noStrike" dirty="0" err="1" smtClean="0">
                          <a:solidFill>
                            <a:srgbClr val="000000"/>
                          </a:solidFill>
                          <a:effectLst/>
                          <a:latin typeface="Myanmar2" pitchFamily="34" charset="0"/>
                          <a:cs typeface="Myanmar2" pitchFamily="34" charset="0"/>
                        </a:rPr>
                        <a:t>Purch</a:t>
                      </a:r>
                      <a:r>
                        <a:rPr lang="en-US" sz="1300" b="1" i="0" u="none" strike="noStrike" dirty="0" smtClean="0">
                          <a:solidFill>
                            <a:srgbClr val="000000"/>
                          </a:solidFill>
                          <a:effectLst/>
                          <a:latin typeface="Myanmar2" pitchFamily="34" charset="0"/>
                          <a:cs typeface="Myanmar2" pitchFamily="34" charset="0"/>
                        </a:rPr>
                        <a:t>-</a:t>
                      </a:r>
                    </a:p>
                    <a:p>
                      <a:pPr algn="ctr" fontAlgn="ctr"/>
                      <a:r>
                        <a:rPr lang="en-US" sz="1300" b="1" i="0" u="none" strike="noStrike" dirty="0" err="1" smtClean="0">
                          <a:solidFill>
                            <a:srgbClr val="000000"/>
                          </a:solidFill>
                          <a:effectLst/>
                          <a:latin typeface="Myanmar2" pitchFamily="34" charset="0"/>
                          <a:cs typeface="Myanmar2" pitchFamily="34" charset="0"/>
                        </a:rPr>
                        <a:t>ase</a:t>
                      </a:r>
                      <a:endParaRPr lang="my-MM" sz="1300" b="1" i="0" u="none" strike="noStrike" dirty="0">
                        <a:solidFill>
                          <a:srgbClr val="000000"/>
                        </a:solidFill>
                        <a:effectLst/>
                        <a:latin typeface="Myanmar2" pitchFamily="34" charset="0"/>
                        <a:cs typeface="Myanmar2" pitchFamily="34" charset="0"/>
                      </a:endParaRPr>
                    </a:p>
                    <a:p>
                      <a:pPr algn="ctr" fontAlgn="ctr"/>
                      <a:r>
                        <a:rPr lang="en-US" sz="1300" b="1" i="0" u="none" strike="noStrike" dirty="0" smtClean="0">
                          <a:solidFill>
                            <a:srgbClr val="000000"/>
                          </a:solidFill>
                          <a:effectLst/>
                          <a:latin typeface="Myanmar2" pitchFamily="34" charset="0"/>
                          <a:cs typeface="Myanmar2" pitchFamily="34" charset="0"/>
                        </a:rPr>
                        <a:t>Store</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Transport Cost</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Construction Cost</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300" b="1" i="0" u="none" strike="noStrike" dirty="0" smtClean="0">
                          <a:solidFill>
                            <a:srgbClr val="000000"/>
                          </a:solidFill>
                          <a:effectLst/>
                          <a:latin typeface="Myanmar2" pitchFamily="34" charset="0"/>
                          <a:cs typeface="Myanmar2" pitchFamily="34" charset="0"/>
                        </a:rPr>
                        <a:t>Total</a:t>
                      </a:r>
                      <a:endParaRPr lang="my-MM" sz="13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r>
              <a:tr h="552607">
                <a:tc>
                  <a:txBody>
                    <a:bodyPr/>
                    <a:lstStyle/>
                    <a:p>
                      <a:pPr algn="ctr" fontAlgn="ctr"/>
                      <a:r>
                        <a:rPr lang="en-US" sz="1300" b="0" i="0" u="none" strike="noStrike">
                          <a:solidFill>
                            <a:srgbClr val="000000"/>
                          </a:solidFill>
                          <a:latin typeface="Myanmar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300" b="0" i="0" u="none" strike="noStrike" dirty="0" err="1">
                          <a:solidFill>
                            <a:srgbClr val="000000"/>
                          </a:solidFill>
                          <a:latin typeface="Myanmar2"/>
                        </a:rPr>
                        <a:t>Pyay</a:t>
                      </a:r>
                      <a:endParaRPr lang="en-US" sz="1300" b="0" i="0" u="none" strike="noStrike" dirty="0">
                        <a:solidFill>
                          <a:srgbClr val="000000"/>
                        </a:solidFill>
                        <a:latin typeface="Myanmar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27810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Myanmar2"/>
                        </a:rPr>
                        <a:t>25845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96815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8171.28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444.31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1309.02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9924.61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Myanmar2"/>
                        </a:rPr>
                        <a:t>25350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3473.47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112.70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257.60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3843.77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Myanmar2"/>
                        </a:rPr>
                        <a:t>13768.38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Myanmar2"/>
                        </a:rPr>
                        <a:t>423.65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300" b="0" i="0" u="none" strike="noStrike" dirty="0">
                          <a:solidFill>
                            <a:srgbClr val="000000"/>
                          </a:solidFill>
                          <a:latin typeface="Myanmar2"/>
                        </a:rPr>
                        <a:t>19017.22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533400">
                <a:tc>
                  <a:txBody>
                    <a:bodyPr/>
                    <a:lstStyle/>
                    <a:p>
                      <a:pPr algn="ctr" fontAlgn="ctr"/>
                      <a:r>
                        <a:rPr lang="en-US" sz="1300" b="0" i="0" u="none" strike="noStrike">
                          <a:solidFill>
                            <a:srgbClr val="000000"/>
                          </a:solidFill>
                          <a:latin typeface="Myanmar2"/>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300" b="0" i="0" u="none" strike="noStrike" dirty="0" err="1" smtClean="0">
                          <a:solidFill>
                            <a:srgbClr val="000000"/>
                          </a:solidFill>
                          <a:latin typeface="Myanmar2"/>
                        </a:rPr>
                        <a:t>Tharyar</a:t>
                      </a:r>
                      <a:endParaRPr lang="en-US" sz="1300" b="0" i="0" u="none" strike="noStrike" dirty="0" smtClean="0">
                        <a:solidFill>
                          <a:srgbClr val="000000"/>
                        </a:solidFill>
                        <a:latin typeface="Myanmar2"/>
                      </a:endParaRPr>
                    </a:p>
                    <a:p>
                      <a:pPr algn="l" fontAlgn="ctr"/>
                      <a:r>
                        <a:rPr lang="en-US" sz="1300" b="0" i="0" u="none" strike="noStrike" dirty="0" err="1" smtClean="0">
                          <a:solidFill>
                            <a:srgbClr val="000000"/>
                          </a:solidFill>
                          <a:latin typeface="Myanmar2"/>
                        </a:rPr>
                        <a:t>wady</a:t>
                      </a:r>
                      <a:endParaRPr lang="en-US" sz="1300" b="0" i="0" u="none" strike="noStrike" dirty="0">
                        <a:solidFill>
                          <a:srgbClr val="000000"/>
                        </a:solidFill>
                        <a:latin typeface="Myanmar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49985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51229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185744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423.21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10118.10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550.17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1620.89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12289.17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latin typeface="Myanmar2"/>
                        </a:rPr>
                        <a:t>42370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6417.89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207.90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475.20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7100.99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19390.2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latin typeface="Myanmar2"/>
                        </a:rPr>
                        <a:t>389.81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300" b="0" i="0" u="none" strike="noStrike">
                          <a:solidFill>
                            <a:srgbClr val="000000"/>
                          </a:solidFill>
                          <a:latin typeface="Myanmar2"/>
                        </a:rPr>
                        <a:t>17498.2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645795">
                <a:tc gridSpan="2">
                  <a:txBody>
                    <a:bodyPr/>
                    <a:lstStyle/>
                    <a:p>
                      <a:pPr algn="ctr" fontAlgn="ctr"/>
                      <a:r>
                        <a:rPr lang="en-US" sz="1300" b="1" i="0" u="none" strike="noStrike" dirty="0">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1" i="0" u="none" strike="noStrike" dirty="0">
                          <a:solidFill>
                            <a:srgbClr val="000000"/>
                          </a:solidFill>
                          <a:latin typeface="Myanmar2"/>
                        </a:rPr>
                        <a:t>866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a:solidFill>
                            <a:srgbClr val="000000"/>
                          </a:solidFill>
                          <a:latin typeface="Myanmar2"/>
                        </a:rPr>
                        <a:t>77795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77074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a:solidFill>
                            <a:srgbClr val="000000"/>
                          </a:solidFill>
                          <a:latin typeface="Myanmar2"/>
                        </a:rPr>
                        <a:t>282559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764.99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18289.38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a:solidFill>
                            <a:srgbClr val="000000"/>
                          </a:solidFill>
                          <a:latin typeface="Myanmar2"/>
                        </a:rPr>
                        <a:t>994.49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2929.91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22213.78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67720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916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9891.4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a:solidFill>
                            <a:srgbClr val="000000"/>
                          </a:solidFill>
                          <a:latin typeface="Myanmar2"/>
                        </a:rPr>
                        <a:t>320.60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a:solidFill>
                            <a:srgbClr val="000000"/>
                          </a:solidFill>
                          <a:latin typeface="Myanmar2"/>
                        </a:rPr>
                        <a:t>732.80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10944.76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33159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300" b="1" i="0" u="none" strike="noStrike" dirty="0">
                          <a:solidFill>
                            <a:srgbClr val="000000"/>
                          </a:solidFill>
                          <a:latin typeface="Myanmar2"/>
                        </a:rPr>
                        <a:t>813.46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300" b="1" i="0" u="none" strike="noStrike" dirty="0">
                          <a:solidFill>
                            <a:srgbClr val="000000"/>
                          </a:solidFill>
                          <a:latin typeface="Myanmar2"/>
                        </a:rPr>
                        <a:t>36515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bl>
          </a:graphicData>
        </a:graphic>
      </p:graphicFrame>
      <p:sp>
        <p:nvSpPr>
          <p:cNvPr id="3" name="Rectangle 2"/>
          <p:cNvSpPr/>
          <p:nvPr/>
        </p:nvSpPr>
        <p:spPr>
          <a:xfrm>
            <a:off x="152400" y="115669"/>
            <a:ext cx="8763000" cy="769441"/>
          </a:xfrm>
          <a:prstGeom prst="rect">
            <a:avLst/>
          </a:prstGeom>
        </p:spPr>
        <p:txBody>
          <a:bodyPr wrap="square">
            <a:spAutoFit/>
          </a:bodyPr>
          <a:lstStyle/>
          <a:p>
            <a:pPr algn="ctr" fontAlgn="ctr"/>
            <a:r>
              <a:rPr lang="en-US" b="1" dirty="0" smtClean="0">
                <a:solidFill>
                  <a:srgbClr val="0A0AC4"/>
                </a:solidFill>
                <a:latin typeface="Myanmar2" pitchFamily="34" charset="0"/>
                <a:cs typeface="Myanmar2" pitchFamily="34" charset="0"/>
              </a:rPr>
              <a:t> </a:t>
            </a:r>
            <a:r>
              <a:rPr lang="en-US" sz="2200" b="1" dirty="0" smtClean="0">
                <a:latin typeface="Myanmar2" pitchFamily="34" charset="0"/>
                <a:cs typeface="Myanmar2" pitchFamily="34" charset="0"/>
              </a:rPr>
              <a:t>Detailed Electrification Plan for </a:t>
            </a:r>
            <a:r>
              <a:rPr lang="en-US" sz="2200" b="1" dirty="0" err="1" smtClean="0">
                <a:latin typeface="Myanmar2" pitchFamily="34" charset="0"/>
                <a:cs typeface="Myanmar2" pitchFamily="34" charset="0"/>
              </a:rPr>
              <a:t>Bago</a:t>
            </a:r>
            <a:r>
              <a:rPr lang="en-US" sz="2200" b="1" dirty="0" smtClean="0">
                <a:latin typeface="Myanmar2" pitchFamily="34" charset="0"/>
                <a:cs typeface="Myanmar2" pitchFamily="34" charset="0"/>
              </a:rPr>
              <a:t> (West) Region</a:t>
            </a:r>
          </a:p>
          <a:p>
            <a:pPr algn="ctr" fontAlgn="ctr"/>
            <a:r>
              <a:rPr lang="en-US" sz="2200" b="1" dirty="0" smtClean="0">
                <a:latin typeface="Myanmar2" pitchFamily="34" charset="0"/>
                <a:cs typeface="Myanmar2" pitchFamily="34" charset="0"/>
              </a:rPr>
              <a:t>(Within 2 miles from Existing 11 kV Distribution Line)</a:t>
            </a:r>
            <a:endParaRPr lang="en-US" sz="2200" dirty="0"/>
          </a:p>
        </p:txBody>
      </p:sp>
      <p:sp>
        <p:nvSpPr>
          <p:cNvPr id="4"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6</a:t>
            </a:fld>
            <a:endParaRPr lang="en-US" b="1" dirty="0">
              <a:solidFill>
                <a:schemeClr val="tx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7</a:t>
            </a:fld>
            <a:endParaRPr lang="en-US" b="1" dirty="0">
              <a:solidFill>
                <a:schemeClr val="tx1"/>
              </a:solidFill>
            </a:endParaRPr>
          </a:p>
        </p:txBody>
      </p:sp>
      <p:grpSp>
        <p:nvGrpSpPr>
          <p:cNvPr id="3" name="Group 6"/>
          <p:cNvGrpSpPr/>
          <p:nvPr/>
        </p:nvGrpSpPr>
        <p:grpSpPr>
          <a:xfrm>
            <a:off x="1295400" y="914400"/>
            <a:ext cx="7010400" cy="4191000"/>
            <a:chOff x="2286000" y="1752600"/>
            <a:chExt cx="3479784" cy="1981200"/>
          </a:xfrm>
        </p:grpSpPr>
        <p:pic>
          <p:nvPicPr>
            <p:cNvPr id="529410" name="Picture 2" descr="G:\13.10.2015 Village PP\Bago (W) District  Condo Loading (English) - Copy.jpg"/>
            <p:cNvPicPr>
              <a:picLocks noChangeAspect="1" noChangeArrowheads="1"/>
            </p:cNvPicPr>
            <p:nvPr/>
          </p:nvPicPr>
          <p:blipFill>
            <a:blip r:embed="rId2" cstate="print"/>
            <a:srcRect b="57795"/>
            <a:stretch>
              <a:fillRect/>
            </a:stretch>
          </p:blipFill>
          <p:spPr bwMode="auto">
            <a:xfrm>
              <a:off x="2286000" y="1752600"/>
              <a:ext cx="3479784" cy="1981200"/>
            </a:xfrm>
            <a:prstGeom prst="rect">
              <a:avLst/>
            </a:prstGeom>
            <a:noFill/>
            <a:ln>
              <a:solidFill>
                <a:schemeClr val="tx1"/>
              </a:solidFill>
            </a:ln>
          </p:spPr>
        </p:pic>
        <p:pic>
          <p:nvPicPr>
            <p:cNvPr id="4" name="Picture 2" descr="G:\13.10.2015 Village PP\Bago (W) District  Condo Loading (English) - Copy.jpg"/>
            <p:cNvPicPr>
              <a:picLocks noChangeAspect="1" noChangeArrowheads="1"/>
            </p:cNvPicPr>
            <p:nvPr/>
          </p:nvPicPr>
          <p:blipFill>
            <a:blip r:embed="rId2" cstate="print"/>
            <a:srcRect l="52556" t="38958" r="40875" b="59419"/>
            <a:stretch>
              <a:fillRect/>
            </a:stretch>
          </p:blipFill>
          <p:spPr bwMode="auto">
            <a:xfrm>
              <a:off x="4038600" y="3536161"/>
              <a:ext cx="228600" cy="76200"/>
            </a:xfrm>
            <a:prstGeom prst="rect">
              <a:avLst/>
            </a:prstGeom>
            <a:noFill/>
            <a:ln>
              <a:noFill/>
            </a:ln>
          </p:spPr>
        </p:pic>
        <p:pic>
          <p:nvPicPr>
            <p:cNvPr id="5" name="Picture 2" descr="G:\13.10.2015 Village PP\Bago (W) District  Condo Loading (English) - Copy.jpg"/>
            <p:cNvPicPr>
              <a:picLocks noChangeAspect="1" noChangeArrowheads="1"/>
            </p:cNvPicPr>
            <p:nvPr/>
          </p:nvPicPr>
          <p:blipFill>
            <a:blip r:embed="rId2" cstate="print"/>
            <a:srcRect l="52556" t="38958" r="40875" b="59419"/>
            <a:stretch>
              <a:fillRect/>
            </a:stretch>
          </p:blipFill>
          <p:spPr bwMode="auto">
            <a:xfrm>
              <a:off x="4495800" y="3657600"/>
              <a:ext cx="228600" cy="76200"/>
            </a:xfrm>
            <a:prstGeom prst="rect">
              <a:avLst/>
            </a:prstGeom>
            <a:noFill/>
            <a:ln>
              <a:noFill/>
            </a:ln>
          </p:spPr>
        </p:pic>
        <p:pic>
          <p:nvPicPr>
            <p:cNvPr id="6" name="Picture 2" descr="G:\13.10.2015 Village PP\Bago (W) District  Condo Loading (English) - Copy.jpg"/>
            <p:cNvPicPr>
              <a:picLocks noChangeAspect="1" noChangeArrowheads="1"/>
            </p:cNvPicPr>
            <p:nvPr/>
          </p:nvPicPr>
          <p:blipFill>
            <a:blip r:embed="rId2" cstate="print"/>
            <a:srcRect l="56935" t="38958" r="36496" b="57796"/>
            <a:stretch>
              <a:fillRect/>
            </a:stretch>
          </p:blipFill>
          <p:spPr bwMode="auto">
            <a:xfrm>
              <a:off x="4217191" y="3521875"/>
              <a:ext cx="228600" cy="152400"/>
            </a:xfrm>
            <a:prstGeom prst="rect">
              <a:avLst/>
            </a:prstGeom>
            <a:noFill/>
            <a:ln>
              <a:noFill/>
            </a:ln>
          </p:spPr>
        </p:pic>
      </p:grpSp>
      <p:sp>
        <p:nvSpPr>
          <p:cNvPr id="8" name="TextBox 7"/>
          <p:cNvSpPr txBox="1"/>
          <p:nvPr/>
        </p:nvSpPr>
        <p:spPr>
          <a:xfrm>
            <a:off x="3268576" y="5181362"/>
            <a:ext cx="3124200" cy="1600438"/>
          </a:xfrm>
          <a:prstGeom prst="rect">
            <a:avLst/>
          </a:prstGeom>
          <a:solidFill>
            <a:schemeClr val="bg1"/>
          </a:solidFill>
          <a:ln>
            <a:solidFill>
              <a:schemeClr val="tx1"/>
            </a:solidFill>
          </a:ln>
        </p:spPr>
        <p:txBody>
          <a:bodyPr wrap="square" rtlCol="0">
            <a:spAutoFit/>
          </a:bodyPr>
          <a:lstStyle/>
          <a:p>
            <a:pPr marL="457200" indent="-457200">
              <a:buAutoNum type="arabicPeriod"/>
            </a:pPr>
            <a:r>
              <a:rPr lang="en-US" sz="1400" dirty="0" smtClean="0">
                <a:latin typeface="Myanmar2" pitchFamily="34" charset="0"/>
                <a:cs typeface="Myanmar2" pitchFamily="34" charset="0"/>
              </a:rPr>
              <a:t>Number of village	-  353</a:t>
            </a:r>
          </a:p>
          <a:p>
            <a:pPr marL="457200" indent="-457200">
              <a:buAutoNum type="arabicPeriod"/>
            </a:pPr>
            <a:r>
              <a:rPr lang="en-US" sz="1400" dirty="0" smtClean="0">
                <a:latin typeface="Myanmar2" pitchFamily="34" charset="0"/>
                <a:cs typeface="Myanmar2" pitchFamily="34" charset="0"/>
              </a:rPr>
              <a:t>Household 	-  25845</a:t>
            </a:r>
          </a:p>
          <a:p>
            <a:pPr marL="457200" indent="-457200">
              <a:buFontTx/>
              <a:buAutoNum type="arabicPeriod"/>
            </a:pPr>
            <a:r>
              <a:rPr lang="en-US" sz="1400" dirty="0" smtClean="0">
                <a:latin typeface="Myanmar2" pitchFamily="34" charset="0"/>
                <a:cs typeface="Myanmar2" pitchFamily="34" charset="0"/>
              </a:rPr>
              <a:t>Estimated Cost	-  13768.38</a:t>
            </a:r>
          </a:p>
          <a:p>
            <a:pPr marL="457200" indent="-457200"/>
            <a:r>
              <a:rPr lang="en-US" sz="1400" dirty="0" smtClean="0">
                <a:latin typeface="Myanmar2" pitchFamily="34" charset="0"/>
                <a:cs typeface="Myanmar2" pitchFamily="34" charset="0"/>
              </a:rPr>
              <a:t>	(Mil </a:t>
            </a:r>
            <a:r>
              <a:rPr lang="en-US" sz="1400" dirty="0" err="1" smtClean="0">
                <a:latin typeface="Myanmar2" pitchFamily="34" charset="0"/>
                <a:cs typeface="Myanmar2" pitchFamily="34" charset="0"/>
              </a:rPr>
              <a:t>Kyats</a:t>
            </a:r>
            <a:r>
              <a:rPr lang="en-US" sz="1400" dirty="0" smtClean="0">
                <a:latin typeface="Myanmar2" pitchFamily="34" charset="0"/>
                <a:cs typeface="Myanmar2" pitchFamily="34" charset="0"/>
              </a:rPr>
              <a:t>)</a:t>
            </a:r>
          </a:p>
          <a:p>
            <a:pPr marL="457200" indent="-457200">
              <a:buAutoNum type="arabicPeriod" startAt="4"/>
            </a:pPr>
            <a:r>
              <a:rPr lang="en-US" sz="1400" dirty="0" smtClean="0">
                <a:latin typeface="Myanmar2" pitchFamily="34" charset="0"/>
                <a:cs typeface="Myanmar2" pitchFamily="34" charset="0"/>
              </a:rPr>
              <a:t>11 kV Line	-  341.78 Miles</a:t>
            </a:r>
          </a:p>
          <a:p>
            <a:pPr marL="457200" indent="-457200">
              <a:buAutoNum type="arabicPeriod" startAt="4"/>
            </a:pPr>
            <a:r>
              <a:rPr lang="en-US" sz="1400" dirty="0" smtClean="0">
                <a:latin typeface="Myanmar2" pitchFamily="34" charset="0"/>
                <a:cs typeface="Myanmar2" pitchFamily="34" charset="0"/>
              </a:rPr>
              <a:t>400 V Line	-  423.65 Miles</a:t>
            </a:r>
          </a:p>
          <a:p>
            <a:pPr marL="457200" indent="-457200">
              <a:buAutoNum type="arabicPeriod" startAt="4"/>
            </a:pPr>
            <a:r>
              <a:rPr lang="en-US" sz="1400" dirty="0" smtClean="0">
                <a:latin typeface="Myanmar2" pitchFamily="34" charset="0"/>
                <a:cs typeface="Myanmar2" pitchFamily="34" charset="0"/>
              </a:rPr>
              <a:t>11/0.4 kV Transformer -  322 </a:t>
            </a:r>
            <a:r>
              <a:rPr lang="en-US" sz="1400" dirty="0" err="1" smtClean="0">
                <a:latin typeface="Myanmar2" pitchFamily="34" charset="0"/>
                <a:cs typeface="Myanmar2" pitchFamily="34" charset="0"/>
              </a:rPr>
              <a:t>Nos</a:t>
            </a:r>
            <a:endParaRPr lang="en-US" sz="1400" dirty="0"/>
          </a:p>
        </p:txBody>
      </p:sp>
      <p:sp>
        <p:nvSpPr>
          <p:cNvPr id="9" name="TextBox 15"/>
          <p:cNvSpPr txBox="1">
            <a:spLocks noChangeArrowheads="1"/>
          </p:cNvSpPr>
          <p:nvPr/>
        </p:nvSpPr>
        <p:spPr bwMode="auto">
          <a:xfrm>
            <a:off x="447675" y="68759"/>
            <a:ext cx="8153400" cy="769441"/>
          </a:xfrm>
          <a:prstGeom prst="rect">
            <a:avLst/>
          </a:prstGeom>
          <a:solidFill>
            <a:schemeClr val="bg1"/>
          </a:solidFill>
          <a:ln>
            <a:solidFill>
              <a:schemeClr val="bg1"/>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200" b="1" dirty="0" smtClean="0">
                <a:latin typeface="Myanmar2" pitchFamily="34" charset="0"/>
                <a:cs typeface="Myanmar2" pitchFamily="34" charset="0"/>
              </a:rPr>
              <a:t>Electrification  Plan  for  Village  of  </a:t>
            </a:r>
            <a:r>
              <a:rPr lang="en-US" sz="2200" b="1" dirty="0" err="1" smtClean="0">
                <a:latin typeface="Myanmar2" pitchFamily="34" charset="0"/>
                <a:cs typeface="Myanmar2" pitchFamily="34" charset="0"/>
              </a:rPr>
              <a:t>Pyay</a:t>
            </a:r>
            <a:r>
              <a:rPr lang="en-US" sz="2200" b="1" dirty="0" smtClean="0">
                <a:latin typeface="Myanmar2" pitchFamily="34" charset="0"/>
                <a:cs typeface="Myanmar2" pitchFamily="34" charset="0"/>
              </a:rPr>
              <a:t> District</a:t>
            </a:r>
          </a:p>
          <a:p>
            <a:pPr algn="ctr" eaLnBrk="1" hangingPunct="1"/>
            <a:r>
              <a:rPr lang="en-US" sz="2200" b="1" dirty="0" smtClean="0">
                <a:latin typeface="Myanmar2" pitchFamily="34" charset="0"/>
                <a:cs typeface="Myanmar2" pitchFamily="34" charset="0"/>
              </a:rPr>
              <a:t>(Within  2 miles  from  Existing  11 kV  Distribution   Line)</a:t>
            </a:r>
            <a:endParaRPr lang="en-US" sz="2200" b="1" dirty="0">
              <a:latin typeface="Myanmar2" pitchFamily="34" charset="0"/>
              <a:cs typeface="Myanmar2"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6312" y="718435"/>
          <a:ext cx="8982005" cy="5545197"/>
        </p:xfrm>
        <a:graphic>
          <a:graphicData uri="http://schemas.openxmlformats.org/drawingml/2006/table">
            <a:tbl>
              <a:tblPr lastCol="1"/>
              <a:tblGrid>
                <a:gridCol w="220423"/>
                <a:gridCol w="731520"/>
                <a:gridCol w="440846"/>
                <a:gridCol w="365760"/>
                <a:gridCol w="367372"/>
                <a:gridCol w="365760"/>
                <a:gridCol w="440846"/>
                <a:gridCol w="529016"/>
                <a:gridCol w="440846"/>
                <a:gridCol w="529016"/>
                <a:gridCol w="514321"/>
                <a:gridCol w="367372"/>
                <a:gridCol w="220423"/>
                <a:gridCol w="529016"/>
                <a:gridCol w="440846"/>
                <a:gridCol w="440846"/>
                <a:gridCol w="529016"/>
                <a:gridCol w="548640"/>
                <a:gridCol w="411480"/>
                <a:gridCol w="548640"/>
              </a:tblGrid>
              <a:tr h="365760">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Town </a:t>
                      </a:r>
                    </a:p>
                    <a:p>
                      <a:pPr algn="ctr" fontAlgn="ctr"/>
                      <a:r>
                        <a:rPr lang="en-US" sz="1200" b="1" i="0" u="none" strike="noStrike" dirty="0" smtClean="0">
                          <a:solidFill>
                            <a:srgbClr val="000000"/>
                          </a:solidFill>
                          <a:effectLst/>
                          <a:latin typeface="Myanmar2" pitchFamily="34" charset="0"/>
                          <a:cs typeface="Myanmar2" pitchFamily="34" charset="0"/>
                        </a:rPr>
                        <a:t>ship</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Total of Village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r>
                        <a:rPr lang="en-US" sz="1200" b="1" i="0" u="none" strike="noStrike" baseline="0" dirty="0" smtClean="0">
                          <a:solidFill>
                            <a:srgbClr val="000000"/>
                          </a:solidFill>
                          <a:effectLst/>
                          <a:latin typeface="Myanmar2" pitchFamily="34" charset="0"/>
                          <a:cs typeface="Myanmar2" pitchFamily="34" charset="0"/>
                        </a:rPr>
                        <a:t> Of House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smtClean="0">
                          <a:solidFill>
                            <a:srgbClr val="000000"/>
                          </a:solidFill>
                          <a:effectLst/>
                          <a:latin typeface="Myanmar2" pitchFamily="34" charset="0"/>
                          <a:cs typeface="Myanmar2" pitchFamily="34" charset="0"/>
                        </a:rPr>
                        <a:t>House Hold</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rowSpan="3">
                  <a:txBody>
                    <a:bodyPr/>
                    <a:lstStyle/>
                    <a:p>
                      <a:pPr algn="ctr" fontAlgn="ctr"/>
                      <a:r>
                        <a:rPr lang="en-US" sz="1200" b="1" i="0" u="none" strike="noStrike" dirty="0" err="1" smtClean="0">
                          <a:solidFill>
                            <a:srgbClr val="000000"/>
                          </a:solidFill>
                          <a:effectLst/>
                          <a:latin typeface="Myanmar2" pitchFamily="34" charset="0"/>
                          <a:cs typeface="Myanmar2" pitchFamily="34" charset="0"/>
                        </a:rPr>
                        <a:t>Popu</a:t>
                      </a:r>
                      <a:endParaRPr lang="en-US" sz="1200" b="1" i="0" u="none" strike="noStrike" dirty="0" smtClean="0">
                        <a:solidFill>
                          <a:srgbClr val="000000"/>
                        </a:solidFill>
                        <a:effectLst/>
                        <a:latin typeface="Myanmar2" pitchFamily="34" charset="0"/>
                        <a:cs typeface="Myanmar2" pitchFamily="34" charset="0"/>
                      </a:endParaRPr>
                    </a:p>
                    <a:p>
                      <a:pPr algn="ctr" fontAlgn="ctr"/>
                      <a:r>
                        <a:rPr lang="en-US" sz="1200" b="1" i="0" u="none" strike="noStrike" dirty="0" err="1" smtClean="0">
                          <a:solidFill>
                            <a:srgbClr val="000000"/>
                          </a:solidFill>
                          <a:effectLst/>
                          <a:latin typeface="Myanmar2" pitchFamily="34" charset="0"/>
                          <a:cs typeface="Myanmar2" pitchFamily="34" charset="0"/>
                        </a:rPr>
                        <a:t>lation</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11">
                  <a:txBody>
                    <a:bodyPr/>
                    <a:lstStyle/>
                    <a:p>
                      <a:pPr algn="ctr"/>
                      <a:r>
                        <a:rPr lang="en-US" sz="1200" b="1" dirty="0" smtClean="0">
                          <a:latin typeface="Myanmar2" pitchFamily="34" charset="0"/>
                          <a:cs typeface="Myanmar2" pitchFamily="34" charset="0"/>
                        </a:rPr>
                        <a:t>To be constructed</a:t>
                      </a:r>
                      <a:endParaRPr lang="en-US" sz="12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algn="ctr" fontAlgn="ctr"/>
                      <a:r>
                        <a:rPr lang="en-US" sz="1200" b="1" i="0" u="none" strike="noStrike" dirty="0" err="1" smtClean="0">
                          <a:solidFill>
                            <a:srgbClr val="000000"/>
                          </a:solidFill>
                          <a:effectLst/>
                          <a:latin typeface="Myanmar2" pitchFamily="34" charset="0"/>
                          <a:cs typeface="Myanmar2" pitchFamily="34" charset="0"/>
                        </a:rPr>
                        <a:t>Estimat</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err="1" smtClean="0">
                          <a:solidFill>
                            <a:srgbClr val="000000"/>
                          </a:solidFill>
                          <a:effectLst/>
                          <a:latin typeface="Myanmar2" pitchFamily="34" charset="0"/>
                          <a:cs typeface="Myanmar2" pitchFamily="34" charset="0"/>
                        </a:rPr>
                        <a:t>ed</a:t>
                      </a:r>
                      <a:r>
                        <a:rPr lang="en-US" sz="1200" b="1" i="0" u="none" strike="noStrike" baseline="0" dirty="0" smtClean="0">
                          <a:solidFill>
                            <a:srgbClr val="000000"/>
                          </a:solidFill>
                          <a:effectLst/>
                          <a:latin typeface="Myanmar2" pitchFamily="34" charset="0"/>
                          <a:cs typeface="Myanmar2" pitchFamily="34" charset="0"/>
                        </a:rPr>
                        <a:t> cost </a:t>
                      </a:r>
                    </a:p>
                    <a:p>
                      <a:pPr algn="ctr" fontAlgn="ctr"/>
                      <a:r>
                        <a:rPr lang="en-US" sz="1200" b="1" i="0" u="none" strike="noStrike" baseline="0" dirty="0" smtClean="0">
                          <a:solidFill>
                            <a:srgbClr val="000000"/>
                          </a:solidFill>
                          <a:effectLst/>
                          <a:latin typeface="Myanmar2" pitchFamily="34" charset="0"/>
                          <a:cs typeface="Myanmar2" pitchFamily="34" charset="0"/>
                        </a:rPr>
                        <a:t>(Mil </a:t>
                      </a:r>
                      <a:r>
                        <a:rPr lang="en-US" sz="1200" b="1" i="0" u="none" strike="noStrike" baseline="0" dirty="0" err="1" smtClean="0">
                          <a:solidFill>
                            <a:srgbClr val="000000"/>
                          </a:solidFill>
                          <a:effectLst/>
                          <a:latin typeface="Myanmar2" pitchFamily="34" charset="0"/>
                          <a:cs typeface="Myanmar2" pitchFamily="34" charset="0"/>
                        </a:rPr>
                        <a:t>Kyates</a:t>
                      </a:r>
                      <a:r>
                        <a:rPr lang="en-US" sz="1200" b="1" i="0" u="none" strike="noStrike" baseline="0" dirty="0" smtClean="0">
                          <a:solidFill>
                            <a:srgbClr val="000000"/>
                          </a:solidFill>
                          <a:effectLst/>
                          <a:latin typeface="Myanmar2" pitchFamily="34" charset="0"/>
                          <a:cs typeface="Myanmar2" pitchFamily="34" charset="0"/>
                        </a:rPr>
                        <a:t>)</a:t>
                      </a:r>
                      <a:r>
                        <a:rPr lang="my-MM" sz="1200" b="1" i="0" u="none" strike="noStrike" dirty="0">
                          <a:solidFill>
                            <a:srgbClr val="000000"/>
                          </a:solidFill>
                          <a:effectLst/>
                          <a:latin typeface="Myanmar2" pitchFamily="34" charset="0"/>
                          <a:cs typeface="Myanmar2" pitchFamily="34" charset="0"/>
                        </a:rPr>
                        <a:t/>
                      </a:r>
                      <a:br>
                        <a:rPr lang="my-MM" sz="1200" b="1" i="0" u="none" strike="noStrike" dirty="0">
                          <a:solidFill>
                            <a:srgbClr val="000000"/>
                          </a:solidFill>
                          <a:effectLst/>
                          <a:latin typeface="Myanmar2" pitchFamily="34" charset="0"/>
                          <a:cs typeface="Myanmar2" pitchFamily="34" charset="0"/>
                        </a:rPr>
                      </a:b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n-US" sz="1200" b="1" dirty="0" smtClean="0">
                          <a:latin typeface="Myanmar2" pitchFamily="34" charset="0"/>
                          <a:cs typeface="Myanmar2" pitchFamily="34" charset="0"/>
                        </a:rPr>
                        <a:t>Task By regional</a:t>
                      </a:r>
                      <a:endParaRPr lang="en-US" sz="1200" b="1" dirty="0">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en-US"/>
                    </a:p>
                  </a:txBody>
                  <a:tcPr/>
                </a:tc>
              </a:tr>
              <a:tr h="36576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5">
                  <a:txBody>
                    <a:bodyPr/>
                    <a:lstStyle/>
                    <a:p>
                      <a:pPr algn="ctr" fontAlgn="ctr"/>
                      <a:r>
                        <a:rPr lang="en-US" sz="1200" b="1" i="0" u="none" strike="noStrike" dirty="0" smtClean="0">
                          <a:solidFill>
                            <a:srgbClr val="000000"/>
                          </a:solidFill>
                          <a:effectLst/>
                          <a:latin typeface="Myanmar2" pitchFamily="34" charset="0"/>
                          <a:cs typeface="Myanmar2" pitchFamily="34" charset="0"/>
                        </a:rPr>
                        <a:t>Cost for 11 kV Line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ctr"/>
                      <a:r>
                        <a:rPr lang="en-US" sz="1200" b="1" i="0" u="none" strike="noStrike" dirty="0" smtClean="0">
                          <a:solidFill>
                            <a:srgbClr val="000000"/>
                          </a:solidFill>
                          <a:effectLst/>
                          <a:latin typeface="Myanmar2" pitchFamily="34" charset="0"/>
                          <a:cs typeface="Myanmar2" pitchFamily="34" charset="0"/>
                        </a:rPr>
                        <a:t>11/0.4 kV Transformer</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c rowSpan="2">
                  <a:txBody>
                    <a:bodyPr/>
                    <a:lstStyle/>
                    <a:p>
                      <a:pPr algn="ctr" fontAlgn="ctr"/>
                      <a:r>
                        <a:rPr lang="en-US" sz="1200" b="1" i="0" u="none" strike="noStrike" dirty="0" smtClean="0">
                          <a:solidFill>
                            <a:srgbClr val="000000"/>
                          </a:solidFill>
                          <a:effectLst/>
                          <a:latin typeface="Myanmar2" pitchFamily="34" charset="0"/>
                          <a:cs typeface="Myanmar2" pitchFamily="34" charset="0"/>
                        </a:rPr>
                        <a:t>400 V Lines</a:t>
                      </a:r>
                    </a:p>
                    <a:p>
                      <a:pPr algn="ctr" fontAlgn="ctr"/>
                      <a:r>
                        <a:rPr lang="en-US" sz="1200" b="1" i="0" u="none" strike="noStrike" dirty="0" smtClean="0">
                          <a:solidFill>
                            <a:srgbClr val="000000"/>
                          </a:solidFill>
                          <a:effectLst/>
                          <a:latin typeface="Myanmar2" pitchFamily="34" charset="0"/>
                          <a:cs typeface="Myanmar2" pitchFamily="34" charset="0"/>
                        </a:rPr>
                        <a:t>(Miles)</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rowSpan="2">
                  <a:txBody>
                    <a:bodyPr/>
                    <a:lstStyle/>
                    <a:p>
                      <a:pPr algn="ctr" fontAlgn="ctr"/>
                      <a:r>
                        <a:rPr lang="en-US" sz="1200" b="1" i="0" u="none" strike="noStrike" dirty="0" smtClean="0">
                          <a:solidFill>
                            <a:srgbClr val="000000"/>
                          </a:solidFill>
                          <a:effectLst/>
                          <a:latin typeface="Myanmar2" pitchFamily="34" charset="0"/>
                          <a:cs typeface="Myanmar2" pitchFamily="34" charset="0"/>
                        </a:rPr>
                        <a:t>Estimated Cost</a:t>
                      </a:r>
                      <a:r>
                        <a:rPr lang="my-MM" sz="1200" b="1" i="0" u="none" strike="noStrike" dirty="0">
                          <a:solidFill>
                            <a:srgbClr val="000000"/>
                          </a:solidFill>
                          <a:effectLst/>
                          <a:latin typeface="Myanmar2" pitchFamily="34" charset="0"/>
                          <a:cs typeface="Myanmar2" pitchFamily="34" charset="0"/>
                        </a:rPr>
                        <a:t/>
                      </a:r>
                      <a:br>
                        <a:rPr lang="my-MM" sz="1200" b="1" i="0" u="none" strike="noStrike" dirty="0">
                          <a:solidFill>
                            <a:srgbClr val="000000"/>
                          </a:solidFill>
                          <a:effectLst/>
                          <a:latin typeface="Myanmar2" pitchFamily="34" charset="0"/>
                          <a:cs typeface="Myanmar2" pitchFamily="34" charset="0"/>
                        </a:rPr>
                      </a:br>
                      <a:r>
                        <a:rPr lang="my-MM" sz="1200" b="1" i="0" u="none" strike="noStrike" dirty="0" smtClean="0">
                          <a:solidFill>
                            <a:srgbClr val="000000"/>
                          </a:solidFill>
                          <a:effectLst/>
                          <a:latin typeface="Myanmar2" pitchFamily="34" charset="0"/>
                          <a:cs typeface="Myanmar2" pitchFamily="34" charset="0"/>
                        </a:rPr>
                        <a:t>(</a:t>
                      </a:r>
                      <a:r>
                        <a:rPr lang="en-US" sz="1200" b="1" i="0" u="none" strike="noStrike" dirty="0" smtClean="0">
                          <a:solidFill>
                            <a:srgbClr val="000000"/>
                          </a:solidFill>
                          <a:effectLst/>
                          <a:latin typeface="Myanmar2" pitchFamily="34" charset="0"/>
                          <a:cs typeface="Myanmar2" pitchFamily="34" charset="0"/>
                        </a:rPr>
                        <a:t>Mil</a:t>
                      </a:r>
                      <a:r>
                        <a:rPr lang="en-US" sz="1200" b="1" i="0" u="none" strike="noStrike" baseline="0" dirty="0" smtClean="0">
                          <a:solidFill>
                            <a:srgbClr val="000000"/>
                          </a:solidFill>
                          <a:effectLst/>
                          <a:latin typeface="Myanmar2" pitchFamily="34" charset="0"/>
                          <a:cs typeface="Myanmar2" pitchFamily="34" charset="0"/>
                        </a:rPr>
                        <a:t> </a:t>
                      </a:r>
                      <a:r>
                        <a:rPr lang="en-US" sz="1200" b="1" i="0" u="none" strike="noStrike" baseline="0" dirty="0" err="1" smtClean="0">
                          <a:solidFill>
                            <a:srgbClr val="000000"/>
                          </a:solidFill>
                          <a:effectLst/>
                          <a:latin typeface="Myanmar2" pitchFamily="34" charset="0"/>
                          <a:cs typeface="Myanmar2" pitchFamily="34" charset="0"/>
                        </a:rPr>
                        <a:t>Kyats</a:t>
                      </a:r>
                      <a:r>
                        <a:rPr lang="en-US" sz="1200" b="1" i="0" u="none" strike="noStrike" baseline="0" dirty="0" smtClean="0">
                          <a:solidFill>
                            <a:srgbClr val="000000"/>
                          </a:solidFill>
                          <a:effectLst/>
                          <a:latin typeface="Myanmar2" pitchFamily="34" charset="0"/>
                          <a:cs typeface="Myanmar2" pitchFamily="34" charset="0"/>
                        </a:rPr>
                        <a: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104162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mile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err="1" smtClean="0">
                          <a:solidFill>
                            <a:srgbClr val="000000"/>
                          </a:solidFill>
                          <a:effectLst/>
                          <a:latin typeface="Myanmar2" pitchFamily="34" charset="0"/>
                          <a:cs typeface="Myanmar2" pitchFamily="34" charset="0"/>
                        </a:rPr>
                        <a:t>Materi</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smtClean="0">
                          <a:solidFill>
                            <a:srgbClr val="000000"/>
                          </a:solidFill>
                          <a:effectLst/>
                          <a:latin typeface="Myanmar2" pitchFamily="34" charset="0"/>
                          <a:cs typeface="Myanmar2" pitchFamily="34" charset="0"/>
                        </a:rPr>
                        <a:t>al </a:t>
                      </a:r>
                      <a:r>
                        <a:rPr lang="en-US" sz="1200" b="1" i="0" u="none" strike="noStrike" dirty="0" err="1" smtClean="0">
                          <a:solidFill>
                            <a:srgbClr val="000000"/>
                          </a:solidFill>
                          <a:effectLst/>
                          <a:latin typeface="Myanmar2" pitchFamily="34" charset="0"/>
                          <a:cs typeface="Myanmar2" pitchFamily="34" charset="0"/>
                        </a:rPr>
                        <a:t>Purch</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err="1" smtClean="0">
                          <a:solidFill>
                            <a:srgbClr val="000000"/>
                          </a:solidFill>
                          <a:effectLst/>
                          <a:latin typeface="Myanmar2" pitchFamily="34" charset="0"/>
                          <a:cs typeface="Myanmar2" pitchFamily="34" charset="0"/>
                        </a:rPr>
                        <a:t>ase</a:t>
                      </a:r>
                      <a:endParaRPr lang="my-MM" sz="1200" b="1" i="0" u="none" strike="noStrike" dirty="0">
                        <a:solidFill>
                          <a:srgbClr val="000000"/>
                        </a:solidFill>
                        <a:effectLst/>
                        <a:latin typeface="Myanmar2" pitchFamily="34" charset="0"/>
                        <a:cs typeface="Myanmar2" pitchFamily="34" charset="0"/>
                      </a:endParaRPr>
                    </a:p>
                    <a:p>
                      <a:pPr algn="ctr" fontAlgn="ctr"/>
                      <a:r>
                        <a:rPr lang="en-US" sz="1200" b="1" i="0" u="none" strike="noStrike" dirty="0" smtClean="0">
                          <a:solidFill>
                            <a:srgbClr val="000000"/>
                          </a:solidFill>
                          <a:effectLst/>
                          <a:latin typeface="Myanmar2" pitchFamily="34" charset="0"/>
                          <a:cs typeface="Myanmar2" pitchFamily="34" charset="0"/>
                        </a:rPr>
                        <a:t>Store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Transport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Construction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Total</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KVA</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No</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err="1" smtClean="0">
                          <a:solidFill>
                            <a:srgbClr val="000000"/>
                          </a:solidFill>
                          <a:effectLst/>
                          <a:latin typeface="Myanmar2" pitchFamily="34" charset="0"/>
                          <a:cs typeface="Myanmar2" pitchFamily="34" charset="0"/>
                        </a:rPr>
                        <a:t>Materi</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smtClean="0">
                          <a:solidFill>
                            <a:srgbClr val="000000"/>
                          </a:solidFill>
                          <a:effectLst/>
                          <a:latin typeface="Myanmar2" pitchFamily="34" charset="0"/>
                          <a:cs typeface="Myanmar2" pitchFamily="34" charset="0"/>
                        </a:rPr>
                        <a:t>al </a:t>
                      </a:r>
                      <a:r>
                        <a:rPr lang="en-US" sz="1200" b="1" i="0" u="none" strike="noStrike" dirty="0" err="1" smtClean="0">
                          <a:solidFill>
                            <a:srgbClr val="000000"/>
                          </a:solidFill>
                          <a:effectLst/>
                          <a:latin typeface="Myanmar2" pitchFamily="34" charset="0"/>
                          <a:cs typeface="Myanmar2" pitchFamily="34" charset="0"/>
                        </a:rPr>
                        <a:t>Purch</a:t>
                      </a:r>
                      <a:r>
                        <a:rPr lang="en-US" sz="1200" b="1" i="0" u="none" strike="noStrike" dirty="0" smtClean="0">
                          <a:solidFill>
                            <a:srgbClr val="000000"/>
                          </a:solidFill>
                          <a:effectLst/>
                          <a:latin typeface="Myanmar2" pitchFamily="34" charset="0"/>
                          <a:cs typeface="Myanmar2" pitchFamily="34" charset="0"/>
                        </a:rPr>
                        <a:t>-</a:t>
                      </a:r>
                    </a:p>
                    <a:p>
                      <a:pPr algn="ctr" fontAlgn="ctr"/>
                      <a:r>
                        <a:rPr lang="en-US" sz="1200" b="1" i="0" u="none" strike="noStrike" dirty="0" err="1" smtClean="0">
                          <a:solidFill>
                            <a:srgbClr val="000000"/>
                          </a:solidFill>
                          <a:effectLst/>
                          <a:latin typeface="Myanmar2" pitchFamily="34" charset="0"/>
                          <a:cs typeface="Myanmar2" pitchFamily="34" charset="0"/>
                        </a:rPr>
                        <a:t>ase</a:t>
                      </a:r>
                      <a:endParaRPr lang="my-MM" sz="1200" b="1" i="0" u="none" strike="noStrike" dirty="0">
                        <a:solidFill>
                          <a:srgbClr val="000000"/>
                        </a:solidFill>
                        <a:effectLst/>
                        <a:latin typeface="Myanmar2" pitchFamily="34" charset="0"/>
                        <a:cs typeface="Myanmar2" pitchFamily="34" charset="0"/>
                      </a:endParaRPr>
                    </a:p>
                    <a:p>
                      <a:pPr algn="ctr" fontAlgn="ctr"/>
                      <a:r>
                        <a:rPr lang="en-US" sz="1200" b="1" i="0" u="none" strike="noStrike" dirty="0" smtClean="0">
                          <a:solidFill>
                            <a:srgbClr val="000000"/>
                          </a:solidFill>
                          <a:effectLst/>
                          <a:latin typeface="Myanmar2" pitchFamily="34" charset="0"/>
                          <a:cs typeface="Myanmar2" pitchFamily="34" charset="0"/>
                        </a:rPr>
                        <a:t>Store</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Transport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Construction Cost</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sz="1200" b="1" i="0" u="none" strike="noStrike" dirty="0" smtClean="0">
                          <a:solidFill>
                            <a:srgbClr val="000000"/>
                          </a:solidFill>
                          <a:effectLst/>
                          <a:latin typeface="Myanmar2" pitchFamily="34" charset="0"/>
                          <a:cs typeface="Myanmar2" pitchFamily="34" charset="0"/>
                        </a:rPr>
                        <a:t>Total</a:t>
                      </a:r>
                      <a:endParaRPr lang="my-MM" sz="1200" b="1" i="0" u="none" strike="noStrike" dirty="0">
                        <a:solidFill>
                          <a:srgbClr val="000000"/>
                        </a:solidFill>
                        <a:effectLst/>
                        <a:latin typeface="Myanmar2" pitchFamily="34" charset="0"/>
                        <a:cs typeface="Myanmar2"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r>
              <a:tr h="303060">
                <a:tc>
                  <a:txBody>
                    <a:bodyPr/>
                    <a:lstStyle/>
                    <a:p>
                      <a:pPr algn="ctr" fontAlgn="ctr"/>
                      <a:r>
                        <a:rPr lang="en-US" sz="1200" b="0" i="0" u="none" strike="noStrike" dirty="0">
                          <a:solidFill>
                            <a:srgbClr val="000000"/>
                          </a:solidFill>
                          <a:latin typeface="Myanmar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Pyay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1435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1516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6093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418.39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67.03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508.17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228.50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760.82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D0D0D"/>
                          </a:solidFill>
                          <a:latin typeface="Myanmar2" pitchFamily="34" charset="0"/>
                          <a:cs typeface="Myanmar2" pitchFamily="34" charset="0"/>
                        </a:rPr>
                        <a:t>14.49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dirty="0">
                          <a:solidFill>
                            <a:srgbClr val="0D0D0D"/>
                          </a:solidFill>
                          <a:latin typeface="Myanmar2" pitchFamily="34" charset="0"/>
                          <a:cs typeface="Myanmar2" pitchFamily="34" charset="0"/>
                        </a:rPr>
                        <a:t>650.44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83837">
                <a:tc>
                  <a:txBody>
                    <a:bodyPr/>
                    <a:lstStyle/>
                    <a:p>
                      <a:pPr algn="ctr" fontAlgn="ctr"/>
                      <a:r>
                        <a:rPr lang="en-US" sz="1200" b="0" i="0" u="none" strike="noStrike">
                          <a:solidFill>
                            <a:srgbClr val="000000"/>
                          </a:solidFill>
                          <a:latin typeface="Myanmar2"/>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Paung Ta 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1702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6472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449.47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545.91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262.13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290.88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836.79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16.34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733.49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Wet Htee Kan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514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2212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169.75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27.19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206.17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87.72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96.92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303.09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5.70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255.87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Paukaung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3559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7420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46.60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1114.11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178.48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1353.17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380.82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417.62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1770.79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25.00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1122.23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Padaung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832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3532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34.28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259.89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123.58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383.47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298.51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Oak Ship Pin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1931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7688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526.45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84.34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639.42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226.95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890.52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220.96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9918.67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Paungde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5368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26.28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628.30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763.12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205.36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228.36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991.48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12.54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562.91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Hmat Taing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1433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5907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181.70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99.97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320.66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264.40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Thekone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2133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9723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492.27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26.77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78.86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597.89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363.76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405.16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1003.05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21.85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980.82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Padigon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1884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9233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38.30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915.68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146.69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1112.16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277.52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9.80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309.72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1421.88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16.34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733.49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228600">
                <a:tc>
                  <a:txBody>
                    <a:bodyPr/>
                    <a:lstStyle/>
                    <a:p>
                      <a:pPr algn="ctr" fontAlgn="ctr"/>
                      <a:r>
                        <a:rPr lang="en-US" sz="1200" b="0" i="0" u="none" strike="noStrike">
                          <a:solidFill>
                            <a:srgbClr val="000000"/>
                          </a:solidFill>
                          <a:latin typeface="Myanmar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Sin Mee Swea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1765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1873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7993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282.11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15.34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342.65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156.21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514.96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9.50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426.45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Innma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2391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9500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56.02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1339.33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214.56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1626.71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376.98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413.78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2040.49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25.10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a:solidFill>
                            <a:srgbClr val="0D0D0D"/>
                          </a:solidFill>
                          <a:latin typeface="Myanmar2" pitchFamily="34" charset="0"/>
                          <a:cs typeface="Myanmar2" pitchFamily="34" charset="0"/>
                        </a:rPr>
                        <a:t>1126.71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4800">
                <a:tc>
                  <a:txBody>
                    <a:bodyPr/>
                    <a:lstStyle/>
                    <a:p>
                      <a:pPr algn="ctr" fontAlgn="ctr"/>
                      <a:r>
                        <a:rPr lang="en-US" sz="1200" b="0" i="0" u="none" strike="noStrike">
                          <a:solidFill>
                            <a:srgbClr val="000000"/>
                          </a:solidFill>
                          <a:latin typeface="Myanmar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b="0" i="0" u="none" strike="noStrike">
                          <a:solidFill>
                            <a:srgbClr val="000000"/>
                          </a:solidFill>
                          <a:latin typeface="Myanmar2"/>
                        </a:rPr>
                        <a:t>Shwedaung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yanmar2" pitchFamily="34" charset="0"/>
                          <a:cs typeface="Myanmar2" pitchFamily="34"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1200" b="0" i="0" u="none" strike="noStrike">
                          <a:solidFill>
                            <a:srgbClr val="000000"/>
                          </a:solidFill>
                          <a:latin typeface="Myanmar2" pitchFamily="34" charset="0"/>
                          <a:cs typeface="Myanmar2" pitchFamily="34" charset="0"/>
                        </a:rPr>
                        <a:t>7322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3844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ctr"/>
                      <a:r>
                        <a:rPr lang="en-US" sz="1200" b="0" i="0" u="none" strike="noStrike">
                          <a:solidFill>
                            <a:srgbClr val="000000"/>
                          </a:solidFill>
                          <a:latin typeface="Myanmar2" pitchFamily="34" charset="0"/>
                          <a:cs typeface="Myanmar2" pitchFamily="34" charset="0"/>
                        </a:rPr>
                        <a:t>15674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1439.74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78.29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230.64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1748.67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4890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704.67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53.60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781.72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yanmar2" pitchFamily="34" charset="0"/>
                          <a:cs typeface="Myanmar2" pitchFamily="34" charset="0"/>
                        </a:rPr>
                        <a:t>2530.39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D0D0D"/>
                          </a:solidFill>
                          <a:latin typeface="Myanmar2" pitchFamily="34" charset="0"/>
                          <a:cs typeface="Myanmar2" pitchFamily="34" charset="0"/>
                        </a:rPr>
                        <a:t>43.29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0" i="0" u="none" strike="noStrike" dirty="0">
                          <a:solidFill>
                            <a:srgbClr val="0D0D0D"/>
                          </a:solidFill>
                          <a:latin typeface="Myanmar2" pitchFamily="34" charset="0"/>
                          <a:cs typeface="Myanmar2" pitchFamily="34" charset="0"/>
                        </a:rPr>
                        <a:t>1943.24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65760">
                <a:tc gridSpan="2">
                  <a:txBody>
                    <a:bodyPr/>
                    <a:lstStyle/>
                    <a:p>
                      <a:pPr algn="ctr" fontAlgn="ctr"/>
                      <a:r>
                        <a:rPr lang="en-US" sz="1200" b="1" i="0" u="none" strike="noStrike" dirty="0">
                          <a:solidFill>
                            <a:srgbClr val="000000"/>
                          </a:solidFill>
                          <a:latin typeface="Myanmar2"/>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1" i="0" u="none" strike="noStrike" dirty="0">
                          <a:solidFill>
                            <a:srgbClr val="000000"/>
                          </a:solidFill>
                          <a:latin typeface="Myanmar2" pitchFamily="34" charset="0"/>
                          <a:cs typeface="Myanmar2" pitchFamily="34" charset="0"/>
                        </a:rPr>
                        <a:t>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27810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25845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96815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341.78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8171.28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444.31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1309.02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9924.61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25350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a:solidFill>
                            <a:srgbClr val="000000"/>
                          </a:solidFill>
                          <a:latin typeface="Myanmar2" pitchFamily="34" charset="0"/>
                          <a:cs typeface="Myanmar2" pitchFamily="34" charset="0"/>
                        </a:rPr>
                        <a:t>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3473.47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112.70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257.60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3843.77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13768.38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C090"/>
                    </a:solidFill>
                  </a:tcPr>
                </a:tc>
                <a:tc>
                  <a:txBody>
                    <a:bodyPr/>
                    <a:lstStyle/>
                    <a:p>
                      <a:pPr algn="ctr" fontAlgn="ctr"/>
                      <a:r>
                        <a:rPr lang="en-US" sz="1200" b="1" i="0" u="none" strike="noStrike" dirty="0">
                          <a:solidFill>
                            <a:srgbClr val="000000"/>
                          </a:solidFill>
                          <a:latin typeface="Myanmar2" pitchFamily="34" charset="0"/>
                          <a:cs typeface="Myanmar2" pitchFamily="34" charset="0"/>
                        </a:rPr>
                        <a:t>423.65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en-US" sz="1200" b="1" i="0" u="none" strike="noStrike" dirty="0">
                          <a:solidFill>
                            <a:srgbClr val="000000"/>
                          </a:solidFill>
                          <a:latin typeface="Myanmar2" pitchFamily="34" charset="0"/>
                          <a:cs typeface="Myanmar2" pitchFamily="34" charset="0"/>
                        </a:rPr>
                        <a:t>19017.22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bl>
          </a:graphicData>
        </a:graphic>
      </p:graphicFrame>
      <p:sp>
        <p:nvSpPr>
          <p:cNvPr id="3" name="Rectangle 2"/>
          <p:cNvSpPr/>
          <p:nvPr/>
        </p:nvSpPr>
        <p:spPr>
          <a:xfrm>
            <a:off x="152400" y="-7441"/>
            <a:ext cx="8763000" cy="769441"/>
          </a:xfrm>
          <a:prstGeom prst="rect">
            <a:avLst/>
          </a:prstGeom>
        </p:spPr>
        <p:txBody>
          <a:bodyPr wrap="square">
            <a:spAutoFit/>
          </a:bodyPr>
          <a:lstStyle/>
          <a:p>
            <a:pPr algn="ctr" fontAlgn="ctr"/>
            <a:r>
              <a:rPr lang="en-US" sz="2200" b="1" dirty="0" smtClean="0">
                <a:latin typeface="Myanmar2" pitchFamily="34" charset="0"/>
                <a:cs typeface="Myanmar2" pitchFamily="34" charset="0"/>
              </a:rPr>
              <a:t> Detailed Electrification Plan for </a:t>
            </a:r>
            <a:r>
              <a:rPr lang="en-US" sz="2200" b="1" dirty="0" err="1" smtClean="0">
                <a:latin typeface="Myanmar2" pitchFamily="34" charset="0"/>
                <a:cs typeface="Myanmar2" pitchFamily="34" charset="0"/>
              </a:rPr>
              <a:t>Pyay</a:t>
            </a:r>
            <a:r>
              <a:rPr lang="en-US" sz="2200" b="1" dirty="0" smtClean="0">
                <a:latin typeface="Myanmar2" pitchFamily="34" charset="0"/>
                <a:cs typeface="Myanmar2" pitchFamily="34" charset="0"/>
              </a:rPr>
              <a:t> </a:t>
            </a:r>
            <a:r>
              <a:rPr lang="en-US" sz="2200" b="1" dirty="0" err="1" smtClean="0">
                <a:latin typeface="Myanmar2" pitchFamily="34" charset="0"/>
                <a:cs typeface="Myanmar2" pitchFamily="34" charset="0"/>
              </a:rPr>
              <a:t>Distric</a:t>
            </a:r>
            <a:endParaRPr lang="en-US" sz="2200" b="1" dirty="0" smtClean="0">
              <a:latin typeface="Myanmar2" pitchFamily="34" charset="0"/>
              <a:cs typeface="Myanmar2" pitchFamily="34" charset="0"/>
            </a:endParaRPr>
          </a:p>
          <a:p>
            <a:pPr algn="ctr" fontAlgn="ctr"/>
            <a:r>
              <a:rPr lang="en-US" sz="2200" b="1" dirty="0" smtClean="0">
                <a:latin typeface="Myanmar2" pitchFamily="34" charset="0"/>
                <a:cs typeface="Myanmar2" pitchFamily="34" charset="0"/>
              </a:rPr>
              <a:t>(Within 2 miles from Existing 11 kV Distribution Line)</a:t>
            </a:r>
            <a:endParaRPr lang="en-US" sz="2200" dirty="0"/>
          </a:p>
        </p:txBody>
      </p:sp>
      <p:sp>
        <p:nvSpPr>
          <p:cNvPr id="4"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smtClean="0">
                <a:solidFill>
                  <a:schemeClr val="tx1"/>
                </a:solidFill>
              </a:rPr>
              <a:pPr>
                <a:defRPr/>
              </a:pPr>
              <a:t>8</a:t>
            </a:fld>
            <a:endParaRPr lang="en-US" dirty="0">
              <a:solidFill>
                <a:schemeClr val="tx1"/>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6955974" y="6536421"/>
            <a:ext cx="2133600" cy="365125"/>
          </a:xfrm>
        </p:spPr>
        <p:txBody>
          <a:bodyPr/>
          <a:lstStyle/>
          <a:p>
            <a:pPr>
              <a:defRPr/>
            </a:pPr>
            <a:fld id="{8F4D145F-1C12-4341-B5FD-AF4B3FF5BB38}" type="slidenum">
              <a:rPr lang="en-US" b="1" smtClean="0">
                <a:solidFill>
                  <a:schemeClr val="tx1"/>
                </a:solidFill>
              </a:rPr>
              <a:pPr>
                <a:defRPr/>
              </a:pPr>
              <a:t>9</a:t>
            </a:fld>
            <a:endParaRPr lang="en-US" b="1" dirty="0">
              <a:solidFill>
                <a:schemeClr val="tx1"/>
              </a:solidFill>
            </a:endParaRPr>
          </a:p>
        </p:txBody>
      </p:sp>
      <p:sp>
        <p:nvSpPr>
          <p:cNvPr id="3" name="TextBox 15"/>
          <p:cNvSpPr txBox="1">
            <a:spLocks noChangeArrowheads="1"/>
          </p:cNvSpPr>
          <p:nvPr/>
        </p:nvSpPr>
        <p:spPr bwMode="auto">
          <a:xfrm>
            <a:off x="447675" y="86380"/>
            <a:ext cx="8153400" cy="769441"/>
          </a:xfrm>
          <a:prstGeom prst="rect">
            <a:avLst/>
          </a:prstGeom>
          <a:solidFill>
            <a:schemeClr val="bg1"/>
          </a:solidFill>
          <a:ln>
            <a:solidFill>
              <a:schemeClr val="bg1"/>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sz="2200" b="1" dirty="0" smtClean="0">
                <a:latin typeface="Myanmar2" pitchFamily="34" charset="0"/>
                <a:cs typeface="Myanmar2" pitchFamily="34" charset="0"/>
              </a:rPr>
              <a:t>Electrification  Plan  for  Village  of  </a:t>
            </a:r>
            <a:r>
              <a:rPr lang="en-US" sz="2200" b="1" dirty="0" err="1" smtClean="0">
                <a:latin typeface="Myanmar2" pitchFamily="34" charset="0"/>
                <a:cs typeface="Myanmar2" pitchFamily="34" charset="0"/>
              </a:rPr>
              <a:t>Thayawady</a:t>
            </a:r>
            <a:r>
              <a:rPr lang="en-US" sz="2200" b="1" dirty="0" smtClean="0">
                <a:latin typeface="Myanmar2" pitchFamily="34" charset="0"/>
                <a:cs typeface="Myanmar2" pitchFamily="34" charset="0"/>
              </a:rPr>
              <a:t> District</a:t>
            </a:r>
          </a:p>
          <a:p>
            <a:pPr algn="ctr" eaLnBrk="1" hangingPunct="1"/>
            <a:r>
              <a:rPr lang="en-US" sz="2200" b="1" dirty="0" smtClean="0">
                <a:latin typeface="Myanmar2" pitchFamily="34" charset="0"/>
                <a:cs typeface="Myanmar2" pitchFamily="34" charset="0"/>
              </a:rPr>
              <a:t>(Within  2 miles  from  Existing  11 kV  Distribution   Line)</a:t>
            </a:r>
            <a:endParaRPr lang="en-US" sz="2200" b="1" dirty="0">
              <a:latin typeface="Myanmar2" pitchFamily="34" charset="0"/>
              <a:cs typeface="Myanmar2" pitchFamily="34" charset="0"/>
            </a:endParaRPr>
          </a:p>
        </p:txBody>
      </p:sp>
      <p:pic>
        <p:nvPicPr>
          <p:cNvPr id="436225" name="Picture 1" descr="G:\13.10.2015 Village PP\Bago (W) District  Condo Loading (English) - Copy.jpg"/>
          <p:cNvPicPr>
            <a:picLocks noChangeAspect="1" noChangeArrowheads="1"/>
          </p:cNvPicPr>
          <p:nvPr/>
        </p:nvPicPr>
        <p:blipFill>
          <a:blip r:embed="rId2" cstate="print"/>
          <a:srcRect l="31239" t="37288" b="14497"/>
          <a:stretch>
            <a:fillRect/>
          </a:stretch>
        </p:blipFill>
        <p:spPr bwMode="auto">
          <a:xfrm>
            <a:off x="224584" y="1002632"/>
            <a:ext cx="5562600" cy="5261612"/>
          </a:xfrm>
          <a:prstGeom prst="rect">
            <a:avLst/>
          </a:prstGeom>
          <a:noFill/>
          <a:ln>
            <a:solidFill>
              <a:schemeClr val="tx1"/>
            </a:solidFill>
          </a:ln>
        </p:spPr>
      </p:pic>
      <p:sp>
        <p:nvSpPr>
          <p:cNvPr id="6" name="TextBox 5"/>
          <p:cNvSpPr txBox="1"/>
          <p:nvPr/>
        </p:nvSpPr>
        <p:spPr>
          <a:xfrm>
            <a:off x="5863384" y="4672264"/>
            <a:ext cx="3124200" cy="1600438"/>
          </a:xfrm>
          <a:prstGeom prst="rect">
            <a:avLst/>
          </a:prstGeom>
          <a:solidFill>
            <a:schemeClr val="bg1"/>
          </a:solidFill>
          <a:ln>
            <a:solidFill>
              <a:schemeClr val="tx1"/>
            </a:solidFill>
          </a:ln>
        </p:spPr>
        <p:txBody>
          <a:bodyPr wrap="square" rtlCol="0">
            <a:spAutoFit/>
          </a:bodyPr>
          <a:lstStyle/>
          <a:p>
            <a:pPr marL="457200" indent="-457200">
              <a:buAutoNum type="arabicPeriod"/>
            </a:pPr>
            <a:r>
              <a:rPr lang="en-US" sz="1400" dirty="0" smtClean="0">
                <a:latin typeface="Myanmar2" pitchFamily="34" charset="0"/>
                <a:cs typeface="Myanmar2" pitchFamily="34" charset="0"/>
              </a:rPr>
              <a:t>Number of village	-  513</a:t>
            </a:r>
          </a:p>
          <a:p>
            <a:pPr marL="457200" indent="-457200">
              <a:buAutoNum type="arabicPeriod"/>
            </a:pPr>
            <a:r>
              <a:rPr lang="en-US" sz="1400" dirty="0" smtClean="0">
                <a:latin typeface="Myanmar2" pitchFamily="34" charset="0"/>
                <a:cs typeface="Myanmar2" pitchFamily="34" charset="0"/>
              </a:rPr>
              <a:t>Household 	-  51229</a:t>
            </a:r>
          </a:p>
          <a:p>
            <a:pPr marL="457200" indent="-457200">
              <a:buAutoNum type="arabicPeriod"/>
            </a:pPr>
            <a:r>
              <a:rPr lang="en-US" sz="1400" dirty="0" smtClean="0">
                <a:latin typeface="Myanmar2" pitchFamily="34" charset="0"/>
                <a:cs typeface="Myanmar2" pitchFamily="34" charset="0"/>
              </a:rPr>
              <a:t>Estimated Cost	- 19390.2</a:t>
            </a:r>
          </a:p>
          <a:p>
            <a:pPr marL="457200" indent="-457200"/>
            <a:r>
              <a:rPr lang="en-US" sz="1400" dirty="0" smtClean="0">
                <a:latin typeface="Myanmar2" pitchFamily="34" charset="0"/>
                <a:cs typeface="Myanmar2" pitchFamily="34" charset="0"/>
              </a:rPr>
              <a:t>	(Mil </a:t>
            </a:r>
            <a:r>
              <a:rPr lang="en-US" sz="1400" dirty="0" err="1" smtClean="0">
                <a:latin typeface="Myanmar2" pitchFamily="34" charset="0"/>
                <a:cs typeface="Myanmar2" pitchFamily="34" charset="0"/>
              </a:rPr>
              <a:t>Kyats</a:t>
            </a:r>
            <a:r>
              <a:rPr lang="en-US" sz="1400" dirty="0" smtClean="0">
                <a:latin typeface="Myanmar2" pitchFamily="34" charset="0"/>
                <a:cs typeface="Myanmar2" pitchFamily="34" charset="0"/>
              </a:rPr>
              <a:t>)</a:t>
            </a:r>
          </a:p>
          <a:p>
            <a:pPr marL="457200" indent="-457200">
              <a:buAutoNum type="arabicPeriod" startAt="4"/>
            </a:pPr>
            <a:r>
              <a:rPr lang="en-US" sz="1400" dirty="0" smtClean="0">
                <a:latin typeface="Myanmar2" pitchFamily="34" charset="0"/>
                <a:cs typeface="Myanmar2" pitchFamily="34" charset="0"/>
              </a:rPr>
              <a:t>11 kV Line	-  423.21 Miles</a:t>
            </a:r>
          </a:p>
          <a:p>
            <a:pPr marL="457200" indent="-457200">
              <a:buAutoNum type="arabicPeriod" startAt="4"/>
            </a:pPr>
            <a:r>
              <a:rPr lang="en-US" sz="1400" dirty="0" smtClean="0">
                <a:latin typeface="Myanmar2" pitchFamily="34" charset="0"/>
                <a:cs typeface="Myanmar2" pitchFamily="34" charset="0"/>
              </a:rPr>
              <a:t>400 V Line	-  389.81 Miles</a:t>
            </a:r>
          </a:p>
          <a:p>
            <a:pPr marL="457200" indent="-457200">
              <a:buAutoNum type="arabicPeriod" startAt="4"/>
            </a:pPr>
            <a:r>
              <a:rPr lang="en-US" sz="1400" dirty="0" smtClean="0">
                <a:latin typeface="Myanmar2" pitchFamily="34" charset="0"/>
                <a:cs typeface="Myanmar2" pitchFamily="34" charset="0"/>
              </a:rPr>
              <a:t>11/0.4 kV Transformer -  594 </a:t>
            </a:r>
            <a:r>
              <a:rPr lang="en-US" sz="1400" dirty="0" err="1" smtClean="0">
                <a:latin typeface="Myanmar2" pitchFamily="34" charset="0"/>
                <a:cs typeface="Myanmar2" pitchFamily="34" charset="0"/>
              </a:rPr>
              <a:t>Nos</a:t>
            </a:r>
            <a:endParaRPr lang="en-US" sz="1400"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6248</TotalTime>
  <Words>1357</Words>
  <Application>Microsoft Office PowerPoint</Application>
  <PresentationFormat>On-screen Show (4:3)</PresentationFormat>
  <Paragraphs>1037</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Office Theme</vt:lpstr>
      <vt:lpstr>Worksheet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HP</cp:lastModifiedBy>
  <cp:revision>698</cp:revision>
  <cp:lastPrinted>2015-08-30T12:06:11Z</cp:lastPrinted>
  <dcterms:created xsi:type="dcterms:W3CDTF">2006-08-16T00:00:00Z</dcterms:created>
  <dcterms:modified xsi:type="dcterms:W3CDTF">2015-10-21T03:33:22Z</dcterms:modified>
</cp:coreProperties>
</file>